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726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953" y="1591654"/>
            <a:ext cx="2202071" cy="18803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019" y="1851664"/>
            <a:ext cx="1162328" cy="116232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3821" y="1944465"/>
            <a:ext cx="977265" cy="977265"/>
          </a:xfrm>
          <a:custGeom>
            <a:avLst/>
            <a:gdLst/>
            <a:ahLst/>
            <a:cxnLst/>
            <a:rect l="l" t="t" r="r" b="b"/>
            <a:pathLst>
              <a:path w="977264" h="977264">
                <a:moveTo>
                  <a:pt x="488362" y="976724"/>
                </a:moveTo>
                <a:lnTo>
                  <a:pt x="441329" y="974489"/>
                </a:lnTo>
                <a:lnTo>
                  <a:pt x="395562" y="967919"/>
                </a:lnTo>
                <a:lnTo>
                  <a:pt x="351264" y="957218"/>
                </a:lnTo>
                <a:lnTo>
                  <a:pt x="308640" y="942592"/>
                </a:lnTo>
                <a:lnTo>
                  <a:pt x="267895" y="924246"/>
                </a:lnTo>
                <a:lnTo>
                  <a:pt x="229233" y="902383"/>
                </a:lnTo>
                <a:lnTo>
                  <a:pt x="192860" y="877209"/>
                </a:lnTo>
                <a:lnTo>
                  <a:pt x="158979" y="848928"/>
                </a:lnTo>
                <a:lnTo>
                  <a:pt x="127796" y="817745"/>
                </a:lnTo>
                <a:lnTo>
                  <a:pt x="99515" y="783864"/>
                </a:lnTo>
                <a:lnTo>
                  <a:pt x="74341" y="747491"/>
                </a:lnTo>
                <a:lnTo>
                  <a:pt x="52478" y="708829"/>
                </a:lnTo>
                <a:lnTo>
                  <a:pt x="34132" y="668084"/>
                </a:lnTo>
                <a:lnTo>
                  <a:pt x="19506" y="625460"/>
                </a:lnTo>
                <a:lnTo>
                  <a:pt x="8805" y="581162"/>
                </a:lnTo>
                <a:lnTo>
                  <a:pt x="2235" y="535395"/>
                </a:lnTo>
                <a:lnTo>
                  <a:pt x="0" y="488362"/>
                </a:lnTo>
                <a:lnTo>
                  <a:pt x="2235" y="441329"/>
                </a:lnTo>
                <a:lnTo>
                  <a:pt x="8805" y="395562"/>
                </a:lnTo>
                <a:lnTo>
                  <a:pt x="19506" y="351264"/>
                </a:lnTo>
                <a:lnTo>
                  <a:pt x="34132" y="308640"/>
                </a:lnTo>
                <a:lnTo>
                  <a:pt x="52478" y="267895"/>
                </a:lnTo>
                <a:lnTo>
                  <a:pt x="74341" y="229233"/>
                </a:lnTo>
                <a:lnTo>
                  <a:pt x="99515" y="192860"/>
                </a:lnTo>
                <a:lnTo>
                  <a:pt x="127796" y="158979"/>
                </a:lnTo>
                <a:lnTo>
                  <a:pt x="158979" y="127796"/>
                </a:lnTo>
                <a:lnTo>
                  <a:pt x="192860" y="99515"/>
                </a:lnTo>
                <a:lnTo>
                  <a:pt x="229233" y="74341"/>
                </a:lnTo>
                <a:lnTo>
                  <a:pt x="267895" y="52478"/>
                </a:lnTo>
                <a:lnTo>
                  <a:pt x="308640" y="34132"/>
                </a:lnTo>
                <a:lnTo>
                  <a:pt x="351264" y="19506"/>
                </a:lnTo>
                <a:lnTo>
                  <a:pt x="395562" y="8805"/>
                </a:lnTo>
                <a:lnTo>
                  <a:pt x="441329" y="2235"/>
                </a:lnTo>
                <a:lnTo>
                  <a:pt x="488362" y="0"/>
                </a:lnTo>
                <a:lnTo>
                  <a:pt x="536631" y="2389"/>
                </a:lnTo>
                <a:lnTo>
                  <a:pt x="584082" y="9470"/>
                </a:lnTo>
                <a:lnTo>
                  <a:pt x="630395" y="21109"/>
                </a:lnTo>
                <a:lnTo>
                  <a:pt x="675250" y="37174"/>
                </a:lnTo>
                <a:lnTo>
                  <a:pt x="718327" y="57532"/>
                </a:lnTo>
                <a:lnTo>
                  <a:pt x="759306" y="82050"/>
                </a:lnTo>
                <a:lnTo>
                  <a:pt x="797866" y="110596"/>
                </a:lnTo>
                <a:lnTo>
                  <a:pt x="833686" y="143038"/>
                </a:lnTo>
                <a:lnTo>
                  <a:pt x="866128" y="178859"/>
                </a:lnTo>
                <a:lnTo>
                  <a:pt x="894674" y="217418"/>
                </a:lnTo>
                <a:lnTo>
                  <a:pt x="919192" y="258397"/>
                </a:lnTo>
                <a:lnTo>
                  <a:pt x="939550" y="301474"/>
                </a:lnTo>
                <a:lnTo>
                  <a:pt x="955615" y="346329"/>
                </a:lnTo>
                <a:lnTo>
                  <a:pt x="967254" y="392642"/>
                </a:lnTo>
                <a:lnTo>
                  <a:pt x="974335" y="440093"/>
                </a:lnTo>
                <a:lnTo>
                  <a:pt x="976724" y="488362"/>
                </a:lnTo>
                <a:lnTo>
                  <a:pt x="974489" y="535395"/>
                </a:lnTo>
                <a:lnTo>
                  <a:pt x="967919" y="581162"/>
                </a:lnTo>
                <a:lnTo>
                  <a:pt x="957218" y="625460"/>
                </a:lnTo>
                <a:lnTo>
                  <a:pt x="942592" y="668084"/>
                </a:lnTo>
                <a:lnTo>
                  <a:pt x="924246" y="708829"/>
                </a:lnTo>
                <a:lnTo>
                  <a:pt x="902383" y="747491"/>
                </a:lnTo>
                <a:lnTo>
                  <a:pt x="877209" y="783864"/>
                </a:lnTo>
                <a:lnTo>
                  <a:pt x="848928" y="817745"/>
                </a:lnTo>
                <a:lnTo>
                  <a:pt x="817745" y="848928"/>
                </a:lnTo>
                <a:lnTo>
                  <a:pt x="783864" y="877209"/>
                </a:lnTo>
                <a:lnTo>
                  <a:pt x="747491" y="902383"/>
                </a:lnTo>
                <a:lnTo>
                  <a:pt x="708829" y="924246"/>
                </a:lnTo>
                <a:lnTo>
                  <a:pt x="668084" y="942592"/>
                </a:lnTo>
                <a:lnTo>
                  <a:pt x="625460" y="957218"/>
                </a:lnTo>
                <a:lnTo>
                  <a:pt x="581162" y="967919"/>
                </a:lnTo>
                <a:lnTo>
                  <a:pt x="535395" y="974489"/>
                </a:lnTo>
                <a:lnTo>
                  <a:pt x="488362" y="976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72385" y="1918024"/>
            <a:ext cx="4599229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297FD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F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F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F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3640" y="246257"/>
            <a:ext cx="679577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5FA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9750" y="935241"/>
            <a:ext cx="7864498" cy="166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image" Target="../media/image3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hyperlink" Target="https://mtrace.vn/lookup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5524" y="1488099"/>
              <a:ext cx="1825351" cy="4539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3112" y="1488089"/>
              <a:ext cx="1825374" cy="4539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2801" y="2211983"/>
            <a:ext cx="7188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0210" marR="5080" indent="-2938145">
              <a:lnSpc>
                <a:spcPct val="100000"/>
              </a:lnSpc>
              <a:spcBef>
                <a:spcPts val="100"/>
              </a:spcBef>
            </a:pPr>
            <a:r>
              <a:rPr spc="-15" dirty="0">
                <a:solidFill>
                  <a:srgbClr val="FFFFFF"/>
                </a:solidFill>
              </a:rPr>
              <a:t>HỆ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5" dirty="0">
                <a:solidFill>
                  <a:srgbClr val="FFFFFF"/>
                </a:solidFill>
              </a:rPr>
              <a:t>THỐNG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40" dirty="0">
                <a:solidFill>
                  <a:srgbClr val="FFFFFF"/>
                </a:solidFill>
              </a:rPr>
              <a:t>TRUY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XUẤT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NGUỒN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20" dirty="0">
                <a:solidFill>
                  <a:srgbClr val="FFFFFF"/>
                </a:solidFill>
              </a:rPr>
              <a:t>GỐC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40" dirty="0">
                <a:solidFill>
                  <a:srgbClr val="FFFFFF"/>
                </a:solidFill>
              </a:rPr>
              <a:t>SẢN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spc="20" dirty="0">
                <a:solidFill>
                  <a:srgbClr val="FFFFFF"/>
                </a:solidFill>
              </a:rPr>
              <a:t>PHẨM </a:t>
            </a:r>
            <a:r>
              <a:rPr spc="-69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mTRACE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764" y="774491"/>
            <a:ext cx="8361045" cy="3594735"/>
            <a:chOff x="441764" y="774491"/>
            <a:chExt cx="8361045" cy="35947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764" y="789612"/>
              <a:ext cx="2268738" cy="33032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7909" y="774491"/>
              <a:ext cx="2330750" cy="33882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0552" y="789608"/>
              <a:ext cx="2413204" cy="1719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2688" y="2592184"/>
              <a:ext cx="1214672" cy="17179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0637" y="2560640"/>
              <a:ext cx="1280706" cy="18080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7841" y="2592175"/>
              <a:ext cx="1214682" cy="17155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4868" y="789608"/>
              <a:ext cx="1287658" cy="171915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056143" y="4390375"/>
            <a:ext cx="3818890" cy="4216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000" i="1" spc="-30" dirty="0">
                <a:solidFill>
                  <a:srgbClr val="231F20"/>
                </a:solidFill>
                <a:latin typeface="Verdana"/>
                <a:cs typeface="Verdana"/>
              </a:rPr>
              <a:t>Một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vài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25" dirty="0">
                <a:solidFill>
                  <a:srgbClr val="231F20"/>
                </a:solidFill>
                <a:latin typeface="Verdana"/>
                <a:cs typeface="Verdana"/>
              </a:rPr>
              <a:t>giải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5" dirty="0">
                <a:solidFill>
                  <a:srgbClr val="231F20"/>
                </a:solidFill>
                <a:latin typeface="Verdana"/>
                <a:cs typeface="Verdana"/>
              </a:rPr>
              <a:t>thưởng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và</a:t>
            </a:r>
            <a:r>
              <a:rPr sz="1000" i="1" spc="-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5" dirty="0">
                <a:solidFill>
                  <a:srgbClr val="231F20"/>
                </a:solidFill>
                <a:latin typeface="Verdana"/>
                <a:cs typeface="Verdana"/>
              </a:rPr>
              <a:t>chứng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nhận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50" dirty="0">
                <a:solidFill>
                  <a:srgbClr val="231F20"/>
                </a:solidFill>
                <a:latin typeface="Verdana"/>
                <a:cs typeface="Verdana"/>
              </a:rPr>
              <a:t>tiêu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80" dirty="0">
                <a:solidFill>
                  <a:srgbClr val="231F20"/>
                </a:solidFill>
                <a:latin typeface="Verdana"/>
                <a:cs typeface="Verdana"/>
              </a:rPr>
              <a:t>biểu: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b="1" i="1" spc="-95" dirty="0">
                <a:solidFill>
                  <a:srgbClr val="231F20"/>
                </a:solidFill>
                <a:latin typeface="Verdana"/>
                <a:cs typeface="Verdana"/>
              </a:rPr>
              <a:t>Nhân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tài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60" dirty="0">
                <a:solidFill>
                  <a:srgbClr val="231F20"/>
                </a:solidFill>
                <a:latin typeface="Verdana"/>
                <a:cs typeface="Verdana"/>
              </a:rPr>
              <a:t>Đất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85" dirty="0">
                <a:solidFill>
                  <a:srgbClr val="231F20"/>
                </a:solidFill>
                <a:latin typeface="Verdana"/>
                <a:cs typeface="Verdana"/>
              </a:rPr>
              <a:t>Việt,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80" dirty="0">
                <a:solidFill>
                  <a:srgbClr val="231F20"/>
                </a:solidFill>
                <a:latin typeface="Verdana"/>
                <a:cs typeface="Verdana"/>
              </a:rPr>
              <a:t>TOP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14" dirty="0">
                <a:solidFill>
                  <a:srgbClr val="231F20"/>
                </a:solidFill>
                <a:latin typeface="Verdana"/>
                <a:cs typeface="Verdana"/>
              </a:rPr>
              <a:t>10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95" dirty="0">
                <a:solidFill>
                  <a:srgbClr val="231F20"/>
                </a:solidFill>
                <a:latin typeface="Verdana"/>
                <a:cs typeface="Verdana"/>
              </a:rPr>
              <a:t>VINASA,</a:t>
            </a:r>
            <a:r>
              <a:rPr sz="1000" b="1" i="1" spc="-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Sao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20" dirty="0">
                <a:solidFill>
                  <a:srgbClr val="231F20"/>
                </a:solidFill>
                <a:latin typeface="Verdana"/>
                <a:cs typeface="Verdana"/>
              </a:rPr>
              <a:t>khuê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14" dirty="0">
                <a:solidFill>
                  <a:srgbClr val="231F20"/>
                </a:solidFill>
                <a:latin typeface="Verdana"/>
                <a:cs typeface="Verdana"/>
              </a:rPr>
              <a:t>2022,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35" dirty="0">
                <a:solidFill>
                  <a:srgbClr val="231F20"/>
                </a:solidFill>
                <a:latin typeface="Verdana"/>
                <a:cs typeface="Verdana"/>
              </a:rPr>
              <a:t>ISO</a:t>
            </a:r>
            <a:r>
              <a:rPr sz="1000" b="1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14" dirty="0">
                <a:solidFill>
                  <a:srgbClr val="231F20"/>
                </a:solidFill>
                <a:latin typeface="Verdana"/>
                <a:cs typeface="Verdana"/>
              </a:rPr>
              <a:t>9001,..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9122" y="4070100"/>
            <a:ext cx="2071370" cy="6197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Chứng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nhận</a:t>
            </a:r>
            <a:endParaRPr sz="1000">
              <a:latin typeface="Verdana"/>
              <a:cs typeface="Verdana"/>
            </a:endParaRPr>
          </a:p>
          <a:p>
            <a:pPr marL="12700" marR="5080" algn="ctr">
              <a:lnSpc>
                <a:spcPct val="130000"/>
              </a:lnSpc>
            </a:pPr>
            <a:r>
              <a:rPr sz="1000" b="1" i="1" spc="-105" dirty="0">
                <a:solidFill>
                  <a:srgbClr val="231F20"/>
                </a:solidFill>
                <a:latin typeface="Verdana"/>
                <a:cs typeface="Verdana"/>
              </a:rPr>
              <a:t>Qu</a:t>
            </a:r>
            <a:r>
              <a:rPr sz="1000" b="1" i="1" spc="-95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r>
              <a:rPr sz="1000" b="1" i="1" spc="-114" dirty="0">
                <a:solidFill>
                  <a:srgbClr val="231F20"/>
                </a:solidFill>
                <a:latin typeface="Verdana"/>
                <a:cs typeface="Verdana"/>
              </a:rPr>
              <a:t>ền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tác giả </a:t>
            </a:r>
            <a:r>
              <a:rPr sz="1000" b="1" i="1" spc="-75" dirty="0">
                <a:solidFill>
                  <a:srgbClr val="231F20"/>
                </a:solidFill>
                <a:latin typeface="Verdana"/>
                <a:cs typeface="Verdana"/>
              </a:rPr>
              <a:t>Giải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80" dirty="0">
                <a:solidFill>
                  <a:srgbClr val="231F20"/>
                </a:solidFill>
                <a:latin typeface="Verdana"/>
                <a:cs typeface="Verdana"/>
              </a:rPr>
              <a:t>pháp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05" dirty="0">
                <a:solidFill>
                  <a:srgbClr val="231F20"/>
                </a:solidFill>
                <a:latin typeface="Verdana"/>
                <a:cs typeface="Verdana"/>
              </a:rPr>
              <a:t>truy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80" dirty="0">
                <a:solidFill>
                  <a:srgbClr val="231F20"/>
                </a:solidFill>
                <a:latin typeface="Verdana"/>
                <a:cs typeface="Verdana"/>
              </a:rPr>
              <a:t>xuất  </a:t>
            </a:r>
            <a:r>
              <a:rPr sz="1000" b="1" i="1" spc="-105" dirty="0">
                <a:solidFill>
                  <a:srgbClr val="231F20"/>
                </a:solidFill>
                <a:latin typeface="Verdana"/>
                <a:cs typeface="Verdana"/>
              </a:rPr>
              <a:t>nguồn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85" dirty="0">
                <a:solidFill>
                  <a:srgbClr val="231F20"/>
                </a:solidFill>
                <a:latin typeface="Verdana"/>
                <a:cs typeface="Verdana"/>
              </a:rPr>
              <a:t>gốc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90" dirty="0">
                <a:solidFill>
                  <a:srgbClr val="231F20"/>
                </a:solidFill>
                <a:latin typeface="Verdana"/>
                <a:cs typeface="Verdana"/>
              </a:rPr>
              <a:t>Bloc</a:t>
            </a:r>
            <a:r>
              <a:rPr sz="1000" b="1" i="1" spc="-110" dirty="0">
                <a:solidFill>
                  <a:srgbClr val="231F20"/>
                </a:solidFill>
                <a:latin typeface="Verdana"/>
                <a:cs typeface="Verdana"/>
              </a:rPr>
              <a:t>k</a:t>
            </a:r>
            <a:r>
              <a:rPr sz="1000" b="1" i="1" spc="-90" dirty="0">
                <a:solidFill>
                  <a:srgbClr val="231F20"/>
                </a:solidFill>
                <a:latin typeface="Verdana"/>
                <a:cs typeface="Verdana"/>
              </a:rPr>
              <a:t>chain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32015" y="4070100"/>
            <a:ext cx="2287270" cy="6197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Chứng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nhận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b="1" i="1" spc="-90" dirty="0">
                <a:solidFill>
                  <a:srgbClr val="231F20"/>
                </a:solidFill>
                <a:latin typeface="Verdana"/>
                <a:cs typeface="Verdana"/>
              </a:rPr>
              <a:t>Doanh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00" dirty="0">
                <a:solidFill>
                  <a:srgbClr val="231F20"/>
                </a:solidFill>
                <a:latin typeface="Verdana"/>
                <a:cs typeface="Verdana"/>
              </a:rPr>
              <a:t>nghiệp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90" dirty="0">
                <a:solidFill>
                  <a:srgbClr val="231F20"/>
                </a:solidFill>
                <a:latin typeface="Verdana"/>
                <a:cs typeface="Verdana"/>
              </a:rPr>
              <a:t>Khoa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00" dirty="0">
                <a:solidFill>
                  <a:srgbClr val="231F20"/>
                </a:solidFill>
                <a:latin typeface="Verdana"/>
                <a:cs typeface="Verdana"/>
              </a:rPr>
              <a:t>học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80" dirty="0">
                <a:solidFill>
                  <a:srgbClr val="231F20"/>
                </a:solidFill>
                <a:latin typeface="Verdana"/>
                <a:cs typeface="Verdana"/>
              </a:rPr>
              <a:t>&amp;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50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1000" b="1" i="1" spc="-95" dirty="0">
                <a:solidFill>
                  <a:srgbClr val="231F20"/>
                </a:solidFill>
                <a:latin typeface="Verdana"/>
                <a:cs typeface="Verdana"/>
              </a:rPr>
              <a:t>ông</a:t>
            </a:r>
            <a:r>
              <a:rPr sz="1000" b="1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b="1" i="1" spc="-105" dirty="0">
                <a:solidFill>
                  <a:srgbClr val="231F20"/>
                </a:solidFill>
                <a:latin typeface="Verdana"/>
                <a:cs typeface="Verdana"/>
              </a:rPr>
              <a:t>nghệ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000" i="1" spc="-50" dirty="0">
                <a:solidFill>
                  <a:srgbClr val="231F20"/>
                </a:solidFill>
                <a:latin typeface="Verdana"/>
                <a:cs typeface="Verdana"/>
              </a:rPr>
              <a:t>Sở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Khoa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học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7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000" i="1" spc="-5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25" dirty="0">
                <a:solidFill>
                  <a:srgbClr val="231F20"/>
                </a:solidFill>
                <a:latin typeface="Verdana"/>
                <a:cs typeface="Verdana"/>
              </a:rPr>
              <a:t>C</a:t>
            </a:r>
            <a:r>
              <a:rPr sz="1000" i="1" spc="-35" dirty="0">
                <a:solidFill>
                  <a:srgbClr val="231F20"/>
                </a:solidFill>
                <a:latin typeface="Verdana"/>
                <a:cs typeface="Verdana"/>
              </a:rPr>
              <a:t>ông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-45" dirty="0">
                <a:solidFill>
                  <a:srgbClr val="231F20"/>
                </a:solidFill>
                <a:latin typeface="Verdana"/>
                <a:cs typeface="Verdana"/>
              </a:rPr>
              <a:t>nghệ</a:t>
            </a:r>
            <a:r>
              <a:rPr sz="1000" i="1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000" i="1" spc="15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000" i="1" spc="-40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1000" i="1" spc="-35" dirty="0">
                <a:solidFill>
                  <a:srgbClr val="231F20"/>
                </a:solidFill>
                <a:latin typeface="Verdana"/>
                <a:cs typeface="Verdana"/>
              </a:rPr>
              <a:t>.HCM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51556" y="263211"/>
            <a:ext cx="47059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80" dirty="0">
                <a:solidFill>
                  <a:srgbClr val="000000"/>
                </a:solidFill>
              </a:rPr>
              <a:t>Chứng</a:t>
            </a:r>
            <a:r>
              <a:rPr sz="2300" spc="-55" dirty="0">
                <a:solidFill>
                  <a:srgbClr val="000000"/>
                </a:solidFill>
              </a:rPr>
              <a:t> nhận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30" dirty="0">
                <a:solidFill>
                  <a:srgbClr val="000000"/>
                </a:solidFill>
              </a:rPr>
              <a:t>và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40" dirty="0">
                <a:solidFill>
                  <a:srgbClr val="000000"/>
                </a:solidFill>
              </a:rPr>
              <a:t>Giải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100" dirty="0">
                <a:solidFill>
                  <a:srgbClr val="000000"/>
                </a:solidFill>
              </a:rPr>
              <a:t>thưởng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uy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tín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268" y="235518"/>
            <a:ext cx="804037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5" dirty="0">
                <a:solidFill>
                  <a:srgbClr val="000000"/>
                </a:solidFill>
              </a:rPr>
              <a:t>Sản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50" dirty="0">
                <a:solidFill>
                  <a:srgbClr val="000000"/>
                </a:solidFill>
              </a:rPr>
              <a:t>phẩm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30" dirty="0">
                <a:solidFill>
                  <a:srgbClr val="000000"/>
                </a:solidFill>
              </a:rPr>
              <a:t>và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25" dirty="0">
                <a:solidFill>
                  <a:srgbClr val="000000"/>
                </a:solidFill>
              </a:rPr>
              <a:t>các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125" dirty="0">
                <a:solidFill>
                  <a:srgbClr val="000000"/>
                </a:solidFill>
              </a:rPr>
              <a:t>dự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25" dirty="0">
                <a:solidFill>
                  <a:srgbClr val="000000"/>
                </a:solidFill>
              </a:rPr>
              <a:t>án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truy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xuất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Blockchain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15" dirty="0">
                <a:solidFill>
                  <a:srgbClr val="000000"/>
                </a:solidFill>
              </a:rPr>
              <a:t>đã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14" dirty="0">
                <a:solidFill>
                  <a:srgbClr val="000000"/>
                </a:solidFill>
              </a:rPr>
              <a:t>thực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hiện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407787" y="1364284"/>
            <a:ext cx="2036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Một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vài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sản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phẩm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có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thể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kể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đến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như: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256" y="1675331"/>
            <a:ext cx="245474" cy="3359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6938" y="2141603"/>
            <a:ext cx="192815" cy="35897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963637" y="2134060"/>
            <a:ext cx="1264920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25" dirty="0">
                <a:latin typeface="Tahoma"/>
                <a:cs typeface="Tahoma"/>
              </a:rPr>
              <a:t>Drinkizz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40" dirty="0">
                <a:latin typeface="Tahoma"/>
                <a:cs typeface="Tahoma"/>
              </a:rPr>
              <a:t>Nước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uống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năng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40" dirty="0">
                <a:latin typeface="Tahoma"/>
                <a:cs typeface="Tahoma"/>
              </a:rPr>
              <a:t>lượng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6706" y="1649917"/>
            <a:ext cx="171005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45" dirty="0">
                <a:latin typeface="Tahoma"/>
                <a:cs typeface="Tahoma"/>
              </a:rPr>
              <a:t>M</a:t>
            </a:r>
            <a:r>
              <a:rPr sz="800" spc="25" dirty="0">
                <a:latin typeface="Tahoma"/>
                <a:cs typeface="Tahoma"/>
              </a:rPr>
              <a:t>e</a:t>
            </a:r>
            <a:r>
              <a:rPr sz="800" spc="10" dirty="0">
                <a:latin typeface="Tahoma"/>
                <a:cs typeface="Tahoma"/>
              </a:rPr>
              <a:t>ti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-50" dirty="0">
                <a:latin typeface="Tahoma"/>
                <a:cs typeface="Tahoma"/>
              </a:rPr>
              <a:t>T</a:t>
            </a:r>
            <a:r>
              <a:rPr sz="800" spc="20" dirty="0">
                <a:latin typeface="Tahoma"/>
                <a:cs typeface="Tahoma"/>
              </a:rPr>
              <a:t>ech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10" dirty="0">
                <a:latin typeface="Tahoma"/>
                <a:cs typeface="Tahoma"/>
              </a:rPr>
              <a:t>Chai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45" dirty="0">
                <a:latin typeface="Tahoma"/>
                <a:cs typeface="Tahoma"/>
              </a:rPr>
              <a:t>xịt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25" dirty="0">
                <a:latin typeface="Tahoma"/>
                <a:cs typeface="Tahoma"/>
              </a:rPr>
              <a:t>kháng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khuẩn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dirty="0">
                <a:latin typeface="Tahoma"/>
                <a:cs typeface="Tahoma"/>
              </a:rPr>
              <a:t>C</a:t>
            </a:r>
            <a:r>
              <a:rPr sz="900" b="1" spc="-35" dirty="0">
                <a:latin typeface="Tahoma"/>
                <a:cs typeface="Tahoma"/>
              </a:rPr>
              <a:t>o</a:t>
            </a:r>
            <a:r>
              <a:rPr sz="900" b="1" spc="-25" dirty="0">
                <a:latin typeface="Tahoma"/>
                <a:cs typeface="Tahoma"/>
              </a:rPr>
              <a:t>vid-19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3637" y="2667085"/>
            <a:ext cx="125793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35" dirty="0">
                <a:latin typeface="Tahoma"/>
                <a:cs typeface="Tahoma"/>
              </a:rPr>
              <a:t>Quang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Hy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50" dirty="0">
                <a:latin typeface="Tahoma"/>
                <a:cs typeface="Tahoma"/>
              </a:rPr>
              <a:t>-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40" dirty="0">
                <a:latin typeface="Tahoma"/>
                <a:cs typeface="Tahoma"/>
              </a:rPr>
              <a:t>Gao</a:t>
            </a:r>
            <a:r>
              <a:rPr sz="800" spc="-55" dirty="0">
                <a:latin typeface="Tahoma"/>
                <a:cs typeface="Tahoma"/>
              </a:rPr>
              <a:t> </a:t>
            </a:r>
            <a:r>
              <a:rPr sz="800" spc="30" dirty="0">
                <a:latin typeface="Tahoma"/>
                <a:cs typeface="Tahoma"/>
              </a:rPr>
              <a:t>nha</a:t>
            </a:r>
            <a:r>
              <a:rPr sz="800" spc="-50" dirty="0">
                <a:latin typeface="Tahoma"/>
                <a:cs typeface="Tahoma"/>
              </a:rPr>
              <a:t> </a:t>
            </a:r>
            <a:r>
              <a:rPr sz="800" spc="20" dirty="0">
                <a:latin typeface="Tahoma"/>
                <a:cs typeface="Tahoma"/>
              </a:rPr>
              <a:t>minh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5" dirty="0">
                <a:latin typeface="Tahoma"/>
                <a:cs typeface="Tahoma"/>
              </a:rPr>
              <a:t>Gạo</a:t>
            </a:r>
            <a:r>
              <a:rPr sz="900" b="1" spc="-60" dirty="0">
                <a:latin typeface="Tahoma"/>
                <a:cs typeface="Tahoma"/>
              </a:rPr>
              <a:t> </a:t>
            </a:r>
            <a:r>
              <a:rPr sz="900" b="1" spc="-20" dirty="0">
                <a:latin typeface="Tahoma"/>
                <a:cs typeface="Tahoma"/>
              </a:rPr>
              <a:t>ST24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7248" y="3156674"/>
            <a:ext cx="227135" cy="2948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1258" y="3635982"/>
            <a:ext cx="170990" cy="2990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81363" y="2620949"/>
            <a:ext cx="317099" cy="412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963637" y="3136820"/>
            <a:ext cx="913130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35" dirty="0">
                <a:latin typeface="Tahoma"/>
                <a:cs typeface="Tahoma"/>
              </a:rPr>
              <a:t>Biophap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15" dirty="0">
                <a:latin typeface="Tahoma"/>
                <a:cs typeface="Tahoma"/>
              </a:rPr>
              <a:t>Bộ</a:t>
            </a:r>
            <a:r>
              <a:rPr sz="900" b="1" spc="-35" dirty="0">
                <a:latin typeface="Tahoma"/>
                <a:cs typeface="Tahoma"/>
              </a:rPr>
              <a:t>t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nghệ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55" dirty="0">
                <a:latin typeface="Tahoma"/>
                <a:cs typeface="Tahoma"/>
              </a:rPr>
              <a:t>hữu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cơ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63637" y="3637698"/>
            <a:ext cx="1082040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45" dirty="0">
                <a:latin typeface="Tahoma"/>
                <a:cs typeface="Tahoma"/>
              </a:rPr>
              <a:t>Mayaca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dirty="0">
                <a:latin typeface="Tahoma"/>
                <a:cs typeface="Tahoma"/>
              </a:rPr>
              <a:t>C</a:t>
            </a:r>
            <a:r>
              <a:rPr sz="900" b="1" spc="15" dirty="0">
                <a:latin typeface="Tahoma"/>
                <a:cs typeface="Tahoma"/>
              </a:rPr>
              <a:t>à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phê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Good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55" dirty="0">
                <a:latin typeface="Tahoma"/>
                <a:cs typeface="Tahoma"/>
              </a:rPr>
              <a:t>Inside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02549" y="4036375"/>
            <a:ext cx="116279" cy="37961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963637" y="4078370"/>
            <a:ext cx="92265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25" dirty="0">
                <a:latin typeface="Tahoma"/>
                <a:cs typeface="Tahoma"/>
              </a:rPr>
              <a:t>Thanh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-50" dirty="0">
                <a:latin typeface="Tahoma"/>
                <a:cs typeface="Tahoma"/>
              </a:rPr>
              <a:t>T</a:t>
            </a:r>
            <a:r>
              <a:rPr sz="800" spc="45" dirty="0">
                <a:latin typeface="Tahoma"/>
                <a:cs typeface="Tahoma"/>
              </a:rPr>
              <a:t>am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50" dirty="0">
                <a:latin typeface="Tahoma"/>
                <a:cs typeface="Tahoma"/>
              </a:rPr>
              <a:t>Rượu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5" dirty="0">
                <a:latin typeface="Tahoma"/>
                <a:cs typeface="Tahoma"/>
              </a:rPr>
              <a:t>Đẳng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10" dirty="0">
                <a:latin typeface="Tahoma"/>
                <a:cs typeface="Tahoma"/>
              </a:rPr>
              <a:t>Sâm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9131" y="2134060"/>
            <a:ext cx="1101090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25" dirty="0">
                <a:latin typeface="Tahoma"/>
                <a:cs typeface="Tahoma"/>
              </a:rPr>
              <a:t>Thanh</a:t>
            </a:r>
            <a:r>
              <a:rPr sz="800" spc="-65" dirty="0">
                <a:latin typeface="Tahoma"/>
                <a:cs typeface="Tahoma"/>
              </a:rPr>
              <a:t> </a:t>
            </a:r>
            <a:r>
              <a:rPr sz="800" spc="30" dirty="0">
                <a:latin typeface="Tahoma"/>
                <a:cs typeface="Tahoma"/>
              </a:rPr>
              <a:t>Long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10" dirty="0">
                <a:latin typeface="Tahoma"/>
                <a:cs typeface="Tahoma"/>
              </a:rPr>
              <a:t>Tam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25" dirty="0">
                <a:latin typeface="Tahoma"/>
                <a:cs typeface="Tahoma"/>
              </a:rPr>
              <a:t>Vu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20" dirty="0">
                <a:latin typeface="Tahoma"/>
                <a:cs typeface="Tahoma"/>
              </a:rPr>
              <a:t>Thanh L</a:t>
            </a:r>
            <a:r>
              <a:rPr sz="900" b="1" spc="-25" dirty="0">
                <a:latin typeface="Tahoma"/>
                <a:cs typeface="Tahoma"/>
              </a:rPr>
              <a:t>ong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35" dirty="0">
                <a:latin typeface="Tahoma"/>
                <a:cs typeface="Tahoma"/>
              </a:rPr>
              <a:t>ru</a:t>
            </a:r>
            <a:r>
              <a:rPr sz="900" b="1" spc="-45" dirty="0">
                <a:latin typeface="Tahoma"/>
                <a:cs typeface="Tahoma"/>
              </a:rPr>
              <a:t>ộ</a:t>
            </a:r>
            <a:r>
              <a:rPr sz="900" b="1" spc="-35" dirty="0">
                <a:latin typeface="Tahoma"/>
                <a:cs typeface="Tahoma"/>
              </a:rPr>
              <a:t>t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đỏ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131" y="2667085"/>
            <a:ext cx="845819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35" dirty="0">
                <a:latin typeface="Tahoma"/>
                <a:cs typeface="Tahoma"/>
              </a:rPr>
              <a:t>Phong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Thuy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dirty="0">
                <a:latin typeface="Tahoma"/>
                <a:cs typeface="Tahoma"/>
              </a:rPr>
              <a:t>C</a:t>
            </a:r>
            <a:r>
              <a:rPr sz="900" b="1" spc="15" dirty="0">
                <a:latin typeface="Tahoma"/>
                <a:cs typeface="Tahoma"/>
              </a:rPr>
              <a:t>à</a:t>
            </a:r>
            <a:r>
              <a:rPr sz="900" b="1" spc="-20" dirty="0">
                <a:latin typeface="Tahoma"/>
                <a:cs typeface="Tahoma"/>
              </a:rPr>
              <a:t> chua </a:t>
            </a:r>
            <a:r>
              <a:rPr sz="900" b="1" spc="-40" dirty="0">
                <a:latin typeface="Tahoma"/>
                <a:cs typeface="Tahoma"/>
              </a:rPr>
              <a:t>cher</a:t>
            </a:r>
            <a:r>
              <a:rPr sz="900" b="1" spc="-5" dirty="0">
                <a:latin typeface="Tahoma"/>
                <a:cs typeface="Tahoma"/>
              </a:rPr>
              <a:t>r</a:t>
            </a:r>
            <a:r>
              <a:rPr sz="900" b="1" spc="-30" dirty="0">
                <a:latin typeface="Tahoma"/>
                <a:cs typeface="Tahoma"/>
              </a:rPr>
              <a:t>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131" y="3136820"/>
            <a:ext cx="116649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30" dirty="0">
                <a:latin typeface="Tahoma"/>
                <a:cs typeface="Tahoma"/>
              </a:rPr>
              <a:t>Long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30" dirty="0">
                <a:latin typeface="Tahoma"/>
                <a:cs typeface="Tahoma"/>
              </a:rPr>
              <a:t>Khanh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Green</a:t>
            </a:r>
            <a:r>
              <a:rPr sz="800" spc="-60" dirty="0">
                <a:latin typeface="Tahoma"/>
                <a:cs typeface="Tahoma"/>
              </a:rPr>
              <a:t> </a:t>
            </a:r>
            <a:r>
              <a:rPr sz="800" spc="25" dirty="0">
                <a:latin typeface="Tahoma"/>
                <a:cs typeface="Tahoma"/>
              </a:rPr>
              <a:t>Farm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5" dirty="0">
                <a:latin typeface="Tahoma"/>
                <a:cs typeface="Tahoma"/>
              </a:rPr>
              <a:t>Cải</a:t>
            </a:r>
            <a:r>
              <a:rPr sz="900" b="1" spc="-50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hoa</a:t>
            </a:r>
            <a:r>
              <a:rPr sz="900" b="1" spc="-50" dirty="0">
                <a:latin typeface="Tahoma"/>
                <a:cs typeface="Tahoma"/>
              </a:rPr>
              <a:t> </a:t>
            </a:r>
            <a:r>
              <a:rPr sz="900" b="1" spc="-25" dirty="0">
                <a:latin typeface="Tahoma"/>
                <a:cs typeface="Tahoma"/>
              </a:rPr>
              <a:t>hồng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9445" y="3627639"/>
            <a:ext cx="88836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15" dirty="0">
                <a:latin typeface="Tahoma"/>
                <a:cs typeface="Tahoma"/>
              </a:rPr>
              <a:t>Thien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40" dirty="0">
                <a:latin typeface="Tahoma"/>
                <a:cs typeface="Tahoma"/>
              </a:rPr>
              <a:t>My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30" dirty="0">
                <a:latin typeface="Tahoma"/>
                <a:cs typeface="Tahoma"/>
              </a:rPr>
              <a:t>K</a:t>
            </a:r>
            <a:r>
              <a:rPr sz="800" spc="20" dirty="0">
                <a:latin typeface="Tahoma"/>
                <a:cs typeface="Tahoma"/>
              </a:rPr>
              <a:t>on</a:t>
            </a:r>
            <a:r>
              <a:rPr sz="800" spc="-45" dirty="0">
                <a:latin typeface="Tahoma"/>
                <a:cs typeface="Tahoma"/>
              </a:rPr>
              <a:t> T</a:t>
            </a:r>
            <a:r>
              <a:rPr sz="800" spc="20" dirty="0">
                <a:latin typeface="Tahoma"/>
                <a:cs typeface="Tahoma"/>
              </a:rPr>
              <a:t>um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10" dirty="0">
                <a:latin typeface="Tahoma"/>
                <a:cs typeface="Tahoma"/>
              </a:rPr>
              <a:t>Dâu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tây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3873" y="4078370"/>
            <a:ext cx="581025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25" dirty="0">
                <a:latin typeface="Tahoma"/>
                <a:cs typeface="Tahoma"/>
              </a:rPr>
              <a:t>Kim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40" dirty="0">
                <a:latin typeface="Tahoma"/>
                <a:cs typeface="Tahoma"/>
              </a:rPr>
              <a:t>Mai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20" dirty="0">
                <a:latin typeface="Tahoma"/>
                <a:cs typeface="Tahoma"/>
              </a:rPr>
              <a:t>Mãng </a:t>
            </a:r>
            <a:r>
              <a:rPr sz="900" b="1" dirty="0">
                <a:latin typeface="Tahoma"/>
                <a:cs typeface="Tahoma"/>
              </a:rPr>
              <a:t>C</a:t>
            </a:r>
            <a:r>
              <a:rPr sz="900" b="1" spc="-15" dirty="0">
                <a:latin typeface="Tahoma"/>
                <a:cs typeface="Tahoma"/>
              </a:rPr>
              <a:t>ầu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05225" y="4566709"/>
            <a:ext cx="1590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i="1" spc="-100" dirty="0">
                <a:latin typeface="Verdana"/>
                <a:cs typeface="Verdana"/>
              </a:rPr>
              <a:t>..</a:t>
            </a:r>
            <a:r>
              <a:rPr sz="900" b="1" i="1" spc="-145" dirty="0">
                <a:latin typeface="Verdana"/>
                <a:cs typeface="Verdana"/>
              </a:rPr>
              <a:t>.</a:t>
            </a:r>
            <a:r>
              <a:rPr sz="900" b="1" i="1" spc="-95" dirty="0">
                <a:latin typeface="Verdana"/>
                <a:cs typeface="Verdana"/>
              </a:rPr>
              <a:t>V</a:t>
            </a:r>
            <a:r>
              <a:rPr sz="900" b="1" i="1" spc="-45" dirty="0">
                <a:latin typeface="Verdana"/>
                <a:cs typeface="Verdana"/>
              </a:rPr>
              <a:t>à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95" dirty="0">
                <a:latin typeface="Verdana"/>
                <a:cs typeface="Verdana"/>
              </a:rPr>
              <a:t>hơn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100" dirty="0">
                <a:latin typeface="Verdana"/>
                <a:cs typeface="Verdana"/>
              </a:rPr>
              <a:t>650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80" dirty="0">
                <a:latin typeface="Verdana"/>
                <a:cs typeface="Verdana"/>
              </a:rPr>
              <a:t>sản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90" dirty="0">
                <a:latin typeface="Verdana"/>
                <a:cs typeface="Verdana"/>
              </a:rPr>
              <a:t>phẩm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85" dirty="0">
                <a:latin typeface="Verdana"/>
                <a:cs typeface="Verdana"/>
              </a:rPr>
              <a:t>khác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6247" y="1628485"/>
            <a:ext cx="219039" cy="35121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3920" y="2744559"/>
            <a:ext cx="317249" cy="23693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7470" y="3156672"/>
            <a:ext cx="204993" cy="35604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708914" y="4642909"/>
            <a:ext cx="12928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i="1" spc="-100" dirty="0">
                <a:latin typeface="Verdana"/>
                <a:cs typeface="Verdana"/>
              </a:rPr>
              <a:t>..</a:t>
            </a:r>
            <a:r>
              <a:rPr sz="900" b="1" i="1" spc="-145" dirty="0">
                <a:latin typeface="Verdana"/>
                <a:cs typeface="Verdana"/>
              </a:rPr>
              <a:t>.</a:t>
            </a:r>
            <a:r>
              <a:rPr sz="900" b="1" i="1" spc="-95" dirty="0">
                <a:latin typeface="Verdana"/>
                <a:cs typeface="Verdana"/>
              </a:rPr>
              <a:t>V</a:t>
            </a:r>
            <a:r>
              <a:rPr sz="900" b="1" i="1" spc="-45" dirty="0">
                <a:latin typeface="Verdana"/>
                <a:cs typeface="Verdana"/>
              </a:rPr>
              <a:t>à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95" dirty="0">
                <a:latin typeface="Verdana"/>
                <a:cs typeface="Verdana"/>
              </a:rPr>
              <a:t>hơn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100" dirty="0">
                <a:latin typeface="Verdana"/>
                <a:cs typeface="Verdana"/>
              </a:rPr>
              <a:t>20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95" dirty="0">
                <a:latin typeface="Verdana"/>
                <a:cs typeface="Verdana"/>
              </a:rPr>
              <a:t>dự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75" dirty="0">
                <a:latin typeface="Verdana"/>
                <a:cs typeface="Verdana"/>
              </a:rPr>
              <a:t>án</a:t>
            </a:r>
            <a:r>
              <a:rPr sz="900" b="1" i="1" spc="-65" dirty="0">
                <a:latin typeface="Verdana"/>
                <a:cs typeface="Verdana"/>
              </a:rPr>
              <a:t> </a:t>
            </a:r>
            <a:r>
              <a:rPr sz="900" b="1" i="1" spc="-85" dirty="0">
                <a:latin typeface="Verdana"/>
                <a:cs typeface="Verdana"/>
              </a:rPr>
              <a:t>khác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9812" y="2202253"/>
            <a:ext cx="245475" cy="31976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1176" y="3635600"/>
            <a:ext cx="284276" cy="36326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4475" y="4107881"/>
            <a:ext cx="310987" cy="31584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79131" y="1649917"/>
            <a:ext cx="722630" cy="3232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-50" dirty="0">
                <a:latin typeface="Tahoma"/>
                <a:cs typeface="Tahoma"/>
              </a:rPr>
              <a:t>T</a:t>
            </a:r>
            <a:r>
              <a:rPr sz="800" spc="45" dirty="0">
                <a:latin typeface="Tahoma"/>
                <a:cs typeface="Tahoma"/>
              </a:rPr>
              <a:t>am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35" dirty="0">
                <a:latin typeface="Tahoma"/>
                <a:cs typeface="Tahoma"/>
              </a:rPr>
              <a:t>Nong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30" dirty="0">
                <a:latin typeface="Tahoma"/>
                <a:cs typeface="Tahoma"/>
              </a:rPr>
              <a:t>Vie</a:t>
            </a:r>
            <a:r>
              <a:rPr sz="800" spc="10" dirty="0">
                <a:latin typeface="Tahoma"/>
                <a:cs typeface="Tahoma"/>
              </a:rPr>
              <a:t>t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900" b="1" spc="-25" dirty="0">
                <a:latin typeface="Tahoma"/>
                <a:cs typeface="Tahoma"/>
              </a:rPr>
              <a:t>Dưa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50" dirty="0">
                <a:latin typeface="Tahoma"/>
                <a:cs typeface="Tahoma"/>
              </a:rPr>
              <a:t>lưới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1830" y="738230"/>
            <a:ext cx="1339215" cy="508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95" dirty="0">
                <a:latin typeface="Tahoma"/>
                <a:cs typeface="Tahoma"/>
              </a:rPr>
              <a:t>8+</a:t>
            </a:r>
            <a:r>
              <a:rPr sz="1500" b="1" spc="-30" dirty="0">
                <a:latin typeface="Tahoma"/>
                <a:cs typeface="Tahoma"/>
              </a:rPr>
              <a:t> </a:t>
            </a:r>
            <a:r>
              <a:rPr sz="1500" b="1" spc="-65" dirty="0">
                <a:latin typeface="Tahoma"/>
                <a:cs typeface="Tahoma"/>
              </a:rPr>
              <a:t>triệu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900" spc="20" dirty="0">
                <a:latin typeface="Tahoma"/>
                <a:cs typeface="Tahoma"/>
              </a:rPr>
              <a:t>tem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kích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hoạt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84139" y="738230"/>
            <a:ext cx="1055370" cy="508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60" dirty="0">
                <a:latin typeface="Tahoma"/>
                <a:cs typeface="Tahoma"/>
              </a:rPr>
              <a:t>660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75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phẩm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truy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460681" y="738230"/>
            <a:ext cx="903605" cy="508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65" dirty="0">
                <a:latin typeface="Tahoma"/>
                <a:cs typeface="Tahoma"/>
              </a:rPr>
              <a:t>5,590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900" spc="30" dirty="0">
                <a:latin typeface="Tahoma"/>
                <a:cs typeface="Tahoma"/>
              </a:rPr>
              <a:t>nhật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ký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030070" y="749025"/>
            <a:ext cx="0" cy="503555"/>
          </a:xfrm>
          <a:custGeom>
            <a:avLst/>
            <a:gdLst/>
            <a:ahLst/>
            <a:cxnLst/>
            <a:rect l="l" t="t" r="r" b="b"/>
            <a:pathLst>
              <a:path h="503555">
                <a:moveTo>
                  <a:pt x="0" y="0"/>
                </a:moveTo>
                <a:lnTo>
                  <a:pt x="0" y="503399"/>
                </a:lnTo>
              </a:path>
            </a:pathLst>
          </a:custGeom>
          <a:ln w="19049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06714" y="749025"/>
            <a:ext cx="0" cy="503555"/>
          </a:xfrm>
          <a:custGeom>
            <a:avLst/>
            <a:gdLst/>
            <a:ahLst/>
            <a:cxnLst/>
            <a:rect l="l" t="t" r="r" b="b"/>
            <a:pathLst>
              <a:path h="503555">
                <a:moveTo>
                  <a:pt x="0" y="0"/>
                </a:moveTo>
                <a:lnTo>
                  <a:pt x="0" y="503399"/>
                </a:lnTo>
              </a:path>
            </a:pathLst>
          </a:custGeom>
          <a:ln w="19049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4733756" y="641953"/>
            <a:ext cx="4241165" cy="3978910"/>
            <a:chOff x="4733756" y="641953"/>
            <a:chExt cx="4241165" cy="3978910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3756" y="641953"/>
              <a:ext cx="4239188" cy="24766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35577" y="3162756"/>
              <a:ext cx="4239186" cy="14575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1093" y="207568"/>
            <a:ext cx="30499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000000"/>
                </a:solidFill>
              </a:rPr>
              <a:t>Các</a:t>
            </a:r>
            <a:r>
              <a:rPr sz="2300" spc="-60" dirty="0">
                <a:solidFill>
                  <a:srgbClr val="000000"/>
                </a:solidFill>
              </a:rPr>
              <a:t> đối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35" dirty="0">
                <a:solidFill>
                  <a:srgbClr val="000000"/>
                </a:solidFill>
              </a:rPr>
              <a:t>tác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chiến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114" dirty="0">
                <a:solidFill>
                  <a:srgbClr val="000000"/>
                </a:solidFill>
              </a:rPr>
              <a:t>lược</a:t>
            </a:r>
            <a:endParaRPr sz="23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4850"/>
            <a:ext cx="9143997" cy="4072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26" y="802330"/>
            <a:ext cx="1912256" cy="38193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65231" y="720091"/>
            <a:ext cx="6382385" cy="168973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b="1" spc="5" dirty="0">
                <a:solidFill>
                  <a:srgbClr val="005FAE"/>
                </a:solidFill>
                <a:latin typeface="Tahoma"/>
                <a:cs typeface="Tahoma"/>
              </a:rPr>
              <a:t>PHÙ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15" dirty="0">
                <a:solidFill>
                  <a:srgbClr val="005FAE"/>
                </a:solidFill>
                <a:latin typeface="Tahoma"/>
                <a:cs typeface="Tahoma"/>
              </a:rPr>
              <a:t>HỢP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25" dirty="0">
                <a:solidFill>
                  <a:srgbClr val="005FAE"/>
                </a:solidFill>
                <a:latin typeface="Tahoma"/>
                <a:cs typeface="Tahoma"/>
              </a:rPr>
              <a:t>V</a:t>
            </a:r>
            <a:r>
              <a:rPr sz="1100" b="1" spc="-140" dirty="0">
                <a:solidFill>
                  <a:srgbClr val="005FAE"/>
                </a:solidFill>
                <a:latin typeface="Tahoma"/>
                <a:cs typeface="Tahoma"/>
              </a:rPr>
              <a:t>ỚI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0" dirty="0">
                <a:solidFill>
                  <a:srgbClr val="005FAE"/>
                </a:solidFill>
                <a:latin typeface="Tahoma"/>
                <a:cs typeface="Tahoma"/>
              </a:rPr>
              <a:t>NHIỀU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65" dirty="0">
                <a:solidFill>
                  <a:srgbClr val="005FAE"/>
                </a:solidFill>
                <a:latin typeface="Tahoma"/>
                <a:cs typeface="Tahoma"/>
              </a:rPr>
              <a:t>ĐỐI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TƯỢNG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005FAE"/>
                </a:solidFill>
                <a:latin typeface="Tahoma"/>
                <a:cs typeface="Tahoma"/>
              </a:rPr>
              <a:t>SỬ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" dirty="0">
                <a:solidFill>
                  <a:srgbClr val="005FAE"/>
                </a:solidFill>
                <a:latin typeface="Tahoma"/>
                <a:cs typeface="Tahoma"/>
              </a:rPr>
              <a:t>DỤNG</a:t>
            </a:r>
            <a:endParaRPr sz="1100">
              <a:latin typeface="Tahoma"/>
              <a:cs typeface="Tahoma"/>
            </a:endParaRPr>
          </a:p>
          <a:p>
            <a:pPr marL="12700" marR="1080770">
              <a:lnSpc>
                <a:spcPct val="114999"/>
              </a:lnSpc>
            </a:pPr>
            <a:r>
              <a:rPr sz="1100" spc="15" dirty="0">
                <a:latin typeface="Tahoma"/>
                <a:cs typeface="Tahoma"/>
              </a:rPr>
              <a:t>Thiết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kế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mở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giúp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mTrace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tương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thích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với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nhiều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mô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khác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nhau: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cá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nhân,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doanh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nghiệp,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xã,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tỉnh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thành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hoặc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quy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mô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quốc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</a:t>
            </a:r>
            <a:endParaRPr sz="11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 marL="788035" algn="just">
              <a:lnSpc>
                <a:spcPct val="100000"/>
              </a:lnSpc>
              <a:spcBef>
                <a:spcPts val="990"/>
              </a:spcBef>
            </a:pPr>
            <a:r>
              <a:rPr sz="1100" b="1" spc="5" dirty="0">
                <a:solidFill>
                  <a:srgbClr val="005FAE"/>
                </a:solidFill>
                <a:latin typeface="Tahoma"/>
                <a:cs typeface="Tahoma"/>
              </a:rPr>
              <a:t>PHÙ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15" dirty="0">
                <a:solidFill>
                  <a:srgbClr val="005FAE"/>
                </a:solidFill>
                <a:latin typeface="Tahoma"/>
                <a:cs typeface="Tahoma"/>
              </a:rPr>
              <a:t>HỢP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25" dirty="0">
                <a:solidFill>
                  <a:srgbClr val="005FAE"/>
                </a:solidFill>
                <a:latin typeface="Tahoma"/>
                <a:cs typeface="Tahoma"/>
              </a:rPr>
              <a:t>V</a:t>
            </a:r>
            <a:r>
              <a:rPr sz="1100" b="1" spc="-140" dirty="0">
                <a:solidFill>
                  <a:srgbClr val="005FAE"/>
                </a:solidFill>
                <a:latin typeface="Tahoma"/>
                <a:cs typeface="Tahoma"/>
              </a:rPr>
              <a:t>ỚI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95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Ấ</a:t>
            </a:r>
            <a:r>
              <a:rPr sz="1100" b="1" spc="5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005FAE"/>
                </a:solidFill>
                <a:latin typeface="Tahoma"/>
                <a:cs typeface="Tahoma"/>
              </a:rPr>
              <a:t>C</a:t>
            </a:r>
            <a:r>
              <a:rPr sz="1100" b="1" spc="70" dirty="0">
                <a:solidFill>
                  <a:srgbClr val="005FAE"/>
                </a:solidFill>
                <a:latin typeface="Tahoma"/>
                <a:cs typeface="Tahoma"/>
              </a:rPr>
              <a:t>Ả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005FAE"/>
                </a:solidFill>
                <a:latin typeface="Tahoma"/>
                <a:cs typeface="Tahoma"/>
              </a:rPr>
              <a:t>QUY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0" dirty="0">
                <a:solidFill>
                  <a:srgbClr val="005FAE"/>
                </a:solidFill>
                <a:latin typeface="Tahoma"/>
                <a:cs typeface="Tahoma"/>
              </a:rPr>
              <a:t>TRÌNH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005FAE"/>
                </a:solidFill>
                <a:latin typeface="Tahoma"/>
                <a:cs typeface="Tahoma"/>
              </a:rPr>
              <a:t>S</a:t>
            </a:r>
            <a:r>
              <a:rPr sz="1100" b="1" spc="25" dirty="0">
                <a:solidFill>
                  <a:srgbClr val="005FAE"/>
                </a:solidFill>
                <a:latin typeface="Tahoma"/>
                <a:cs typeface="Tahoma"/>
              </a:rPr>
              <a:t>ẢN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X</a:t>
            </a:r>
            <a:r>
              <a:rPr sz="1100" b="1" spc="-10" dirty="0">
                <a:solidFill>
                  <a:srgbClr val="005FAE"/>
                </a:solidFill>
                <a:latin typeface="Tahoma"/>
                <a:cs typeface="Tahoma"/>
              </a:rPr>
              <a:t>U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Ấ</a:t>
            </a:r>
            <a:r>
              <a:rPr sz="1100" b="1" spc="5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endParaRPr sz="1100">
              <a:latin typeface="Tahoma"/>
              <a:cs typeface="Tahoma"/>
            </a:endParaRPr>
          </a:p>
          <a:p>
            <a:pPr marL="788035" marR="5080" algn="just">
              <a:lnSpc>
                <a:spcPct val="114999"/>
              </a:lnSpc>
            </a:pPr>
            <a:r>
              <a:rPr sz="1100" spc="15" dirty="0">
                <a:latin typeface="Tahoma"/>
                <a:cs typeface="Tahoma"/>
              </a:rPr>
              <a:t>mTrace được thiết </a:t>
            </a:r>
            <a:r>
              <a:rPr sz="1100" spc="10" dirty="0">
                <a:latin typeface="Tahoma"/>
                <a:cs typeface="Tahoma"/>
              </a:rPr>
              <a:t>kế </a:t>
            </a:r>
            <a:r>
              <a:rPr sz="1100" spc="20" dirty="0">
                <a:latin typeface="Tahoma"/>
                <a:cs typeface="Tahoma"/>
              </a:rPr>
              <a:t>để </a:t>
            </a:r>
            <a:r>
              <a:rPr sz="1100" spc="30" dirty="0">
                <a:latin typeface="Tahoma"/>
                <a:cs typeface="Tahoma"/>
              </a:rPr>
              <a:t>có </a:t>
            </a:r>
            <a:r>
              <a:rPr sz="1100" spc="20" dirty="0">
                <a:latin typeface="Tahoma"/>
                <a:cs typeface="Tahoma"/>
              </a:rPr>
              <a:t>thể </a:t>
            </a:r>
            <a:r>
              <a:rPr sz="1100" spc="15" dirty="0">
                <a:latin typeface="Tahoma"/>
                <a:cs typeface="Tahoma"/>
              </a:rPr>
              <a:t>truy </a:t>
            </a:r>
            <a:r>
              <a:rPr sz="1100" spc="40" dirty="0">
                <a:latin typeface="Tahoma"/>
                <a:cs typeface="Tahoma"/>
              </a:rPr>
              <a:t>xuất </a:t>
            </a:r>
            <a:r>
              <a:rPr sz="1100" spc="20" dirty="0">
                <a:latin typeface="Tahoma"/>
                <a:cs typeface="Tahoma"/>
              </a:rPr>
              <a:t>linh </a:t>
            </a:r>
            <a:r>
              <a:rPr sz="1100" spc="40" dirty="0">
                <a:latin typeface="Tahoma"/>
                <a:cs typeface="Tahoma"/>
              </a:rPr>
              <a:t>hoạt </a:t>
            </a:r>
            <a:r>
              <a:rPr sz="1100" spc="20" dirty="0">
                <a:latin typeface="Tahoma"/>
                <a:cs typeface="Tahoma"/>
              </a:rPr>
              <a:t>theo nhiều </a:t>
            </a:r>
            <a:r>
              <a:rPr sz="1100" spc="35" dirty="0">
                <a:latin typeface="Tahoma"/>
                <a:cs typeface="Tahoma"/>
              </a:rPr>
              <a:t>quy </a:t>
            </a:r>
            <a:r>
              <a:rPr sz="1100" spc="15" dirty="0">
                <a:latin typeface="Tahoma"/>
                <a:cs typeface="Tahoma"/>
              </a:rPr>
              <a:t>trình </a:t>
            </a:r>
            <a:r>
              <a:rPr sz="1100" spc="50" dirty="0">
                <a:latin typeface="Tahoma"/>
                <a:cs typeface="Tahoma"/>
              </a:rPr>
              <a:t>và </a:t>
            </a:r>
            <a:r>
              <a:rPr sz="1100" spc="30" dirty="0">
                <a:latin typeface="Tahoma"/>
                <a:cs typeface="Tahoma"/>
              </a:rPr>
              <a:t>phù hợp </a:t>
            </a:r>
            <a:r>
              <a:rPr sz="1100" spc="3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nhiều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dòng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có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thể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kể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5" dirty="0">
                <a:latin typeface="Tahoma"/>
                <a:cs typeface="Tahoma"/>
              </a:rPr>
              <a:t>đến: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Quy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canh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trái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cây,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rau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củ,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trứng,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sữa,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tiêu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hoặc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tự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định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nghĩa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7056" y="2848222"/>
            <a:ext cx="6311265" cy="18573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706755" algn="just">
              <a:lnSpc>
                <a:spcPct val="100000"/>
              </a:lnSpc>
              <a:spcBef>
                <a:spcPts val="295"/>
              </a:spcBef>
            </a:pPr>
            <a:r>
              <a:rPr sz="1100" b="1" spc="-5" dirty="0">
                <a:solidFill>
                  <a:srgbClr val="005FAE"/>
                </a:solidFill>
                <a:latin typeface="Tahoma"/>
                <a:cs typeface="Tahoma"/>
              </a:rPr>
              <a:t>CUNG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25" dirty="0">
                <a:solidFill>
                  <a:srgbClr val="005FAE"/>
                </a:solidFill>
                <a:latin typeface="Tahoma"/>
                <a:cs typeface="Tahoma"/>
              </a:rPr>
              <a:t>CẤP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0" dirty="0">
                <a:solidFill>
                  <a:srgbClr val="005FAE"/>
                </a:solidFill>
                <a:latin typeface="Tahoma"/>
                <a:cs typeface="Tahoma"/>
              </a:rPr>
              <a:t>NHIỀU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25" dirty="0">
                <a:solidFill>
                  <a:srgbClr val="005FAE"/>
                </a:solidFill>
                <a:latin typeface="Tahoma"/>
                <a:cs typeface="Tahoma"/>
              </a:rPr>
              <a:t>CẤP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15" dirty="0">
                <a:solidFill>
                  <a:srgbClr val="005FAE"/>
                </a:solidFill>
                <a:latin typeface="Tahoma"/>
                <a:cs typeface="Tahoma"/>
              </a:rPr>
              <a:t>ĐỘ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005FAE"/>
                </a:solidFill>
                <a:latin typeface="Tahoma"/>
                <a:cs typeface="Tahoma"/>
              </a:rPr>
              <a:t>TRUY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15" dirty="0">
                <a:solidFill>
                  <a:srgbClr val="005FAE"/>
                </a:solidFill>
                <a:latin typeface="Tahoma"/>
                <a:cs typeface="Tahoma"/>
              </a:rPr>
              <a:t>XUẤT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" dirty="0">
                <a:solidFill>
                  <a:srgbClr val="005FAE"/>
                </a:solidFill>
                <a:latin typeface="Tahoma"/>
                <a:cs typeface="Tahoma"/>
              </a:rPr>
              <a:t>NGUỒN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10" dirty="0">
                <a:solidFill>
                  <a:srgbClr val="005FAE"/>
                </a:solidFill>
                <a:latin typeface="Tahoma"/>
                <a:cs typeface="Tahoma"/>
              </a:rPr>
              <a:t>GỐC</a:t>
            </a:r>
            <a:endParaRPr sz="1100" dirty="0">
              <a:latin typeface="Tahoma"/>
              <a:cs typeface="Tahoma"/>
            </a:endParaRPr>
          </a:p>
          <a:p>
            <a:pPr marL="706755" marR="5080" algn="just">
              <a:lnSpc>
                <a:spcPct val="114999"/>
              </a:lnSpc>
            </a:pPr>
            <a:r>
              <a:rPr sz="1100" spc="-5" dirty="0">
                <a:latin typeface="Tahoma"/>
                <a:cs typeface="Tahoma"/>
              </a:rPr>
              <a:t>Tùy </a:t>
            </a:r>
            <a:r>
              <a:rPr sz="1100" spc="45" dirty="0">
                <a:latin typeface="Tahoma"/>
                <a:cs typeface="Tahoma"/>
              </a:rPr>
              <a:t>vào </a:t>
            </a:r>
            <a:r>
              <a:rPr sz="1100" spc="50" dirty="0">
                <a:latin typeface="Tahoma"/>
                <a:cs typeface="Tahoma"/>
              </a:rPr>
              <a:t>các </a:t>
            </a:r>
            <a:r>
              <a:rPr sz="1100" spc="30" dirty="0">
                <a:latin typeface="Tahoma"/>
                <a:cs typeface="Tahoma"/>
              </a:rPr>
              <a:t>mục </a:t>
            </a:r>
            <a:r>
              <a:rPr sz="1100" spc="25" dirty="0">
                <a:latin typeface="Tahoma"/>
                <a:cs typeface="Tahoma"/>
              </a:rPr>
              <a:t>đích </a:t>
            </a:r>
            <a:r>
              <a:rPr sz="1100" spc="15" dirty="0">
                <a:latin typeface="Tahoma"/>
                <a:cs typeface="Tahoma"/>
              </a:rPr>
              <a:t>sử </a:t>
            </a:r>
            <a:r>
              <a:rPr sz="1100" spc="40" dirty="0">
                <a:latin typeface="Tahoma"/>
                <a:cs typeface="Tahoma"/>
              </a:rPr>
              <a:t>dụng khác </a:t>
            </a:r>
            <a:r>
              <a:rPr sz="1100" spc="15" dirty="0">
                <a:latin typeface="Tahoma"/>
                <a:cs typeface="Tahoma"/>
              </a:rPr>
              <a:t>nhau, mTrace </a:t>
            </a:r>
            <a:r>
              <a:rPr sz="1100" spc="30" dirty="0">
                <a:latin typeface="Tahoma"/>
                <a:cs typeface="Tahoma"/>
              </a:rPr>
              <a:t>hỗ </a:t>
            </a:r>
            <a:r>
              <a:rPr sz="1100" dirty="0">
                <a:latin typeface="Tahoma"/>
                <a:cs typeface="Tahoma"/>
              </a:rPr>
              <a:t>trợ </a:t>
            </a:r>
            <a:r>
              <a:rPr sz="1100" spc="50" dirty="0">
                <a:latin typeface="Tahoma"/>
                <a:cs typeface="Tahoma"/>
              </a:rPr>
              <a:t>các </a:t>
            </a:r>
            <a:r>
              <a:rPr sz="1100" spc="25" dirty="0">
                <a:latin typeface="Tahoma"/>
                <a:cs typeface="Tahoma"/>
              </a:rPr>
              <a:t>tem </a:t>
            </a:r>
            <a:r>
              <a:rPr sz="1100" spc="75" dirty="0">
                <a:latin typeface="Tahoma"/>
                <a:cs typeface="Tahoma"/>
              </a:rPr>
              <a:t>QR </a:t>
            </a:r>
            <a:r>
              <a:rPr sz="1100" spc="30" dirty="0">
                <a:latin typeface="Tahoma"/>
                <a:cs typeface="Tahoma"/>
              </a:rPr>
              <a:t>chứa thông </a:t>
            </a:r>
            <a:r>
              <a:rPr sz="1100" spc="15" dirty="0">
                <a:latin typeface="Tahoma"/>
                <a:cs typeface="Tahoma"/>
              </a:rPr>
              <a:t>tin </a:t>
            </a:r>
            <a:r>
              <a:rPr sz="1100" spc="20" dirty="0">
                <a:latin typeface="Tahoma"/>
                <a:cs typeface="Tahoma"/>
              </a:rPr>
              <a:t> theo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từng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riêng</a:t>
            </a:r>
            <a:r>
              <a:rPr sz="1100" spc="-2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lẻ,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lô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2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xuất,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loại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2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hoặc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tượng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cụ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thể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(vườn,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trang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trại,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nhà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máy,...)</a:t>
            </a:r>
            <a:endParaRPr sz="11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 dirty="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10" dirty="0">
                <a:solidFill>
                  <a:srgbClr val="005FAE"/>
                </a:solidFill>
                <a:latin typeface="Tahoma"/>
                <a:cs typeface="Tahoma"/>
              </a:rPr>
              <a:t>HỆ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55" dirty="0">
                <a:solidFill>
                  <a:srgbClr val="005FAE"/>
                </a:solidFill>
                <a:latin typeface="Tahoma"/>
                <a:cs typeface="Tahoma"/>
              </a:rPr>
              <a:t>SINH</a:t>
            </a:r>
            <a:r>
              <a:rPr sz="11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35" dirty="0">
                <a:solidFill>
                  <a:srgbClr val="005FAE"/>
                </a:solidFill>
                <a:latin typeface="Tahoma"/>
                <a:cs typeface="Tahoma"/>
              </a:rPr>
              <a:t>THÁI</a:t>
            </a:r>
            <a:r>
              <a:rPr sz="11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100" b="1" spc="-35" dirty="0">
                <a:solidFill>
                  <a:srgbClr val="005FAE"/>
                </a:solidFill>
                <a:latin typeface="Tahoma"/>
                <a:cs typeface="Tahoma"/>
              </a:rPr>
              <a:t>m</a:t>
            </a:r>
            <a:r>
              <a:rPr sz="1100" b="1" spc="-114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r>
              <a:rPr sz="1100" b="1" spc="-65" dirty="0">
                <a:solidFill>
                  <a:srgbClr val="005FAE"/>
                </a:solidFill>
                <a:latin typeface="Tahoma"/>
                <a:cs typeface="Tahoma"/>
              </a:rPr>
              <a:t>r</a:t>
            </a:r>
            <a:r>
              <a:rPr sz="1100" b="1" spc="-20" dirty="0">
                <a:solidFill>
                  <a:srgbClr val="005FAE"/>
                </a:solidFill>
                <a:latin typeface="Tahoma"/>
                <a:cs typeface="Tahoma"/>
              </a:rPr>
              <a:t>ace</a:t>
            </a:r>
            <a:endParaRPr sz="1100" dirty="0">
              <a:latin typeface="Tahoma"/>
              <a:cs typeface="Tahoma"/>
            </a:endParaRPr>
          </a:p>
          <a:p>
            <a:pPr marL="12700" marR="544830" algn="just">
              <a:lnSpc>
                <a:spcPct val="114999"/>
              </a:lnSpc>
            </a:pPr>
            <a:r>
              <a:rPr sz="1100" spc="30" dirty="0">
                <a:latin typeface="Tahoma"/>
                <a:cs typeface="Tahoma"/>
              </a:rPr>
              <a:t>Thông </a:t>
            </a:r>
            <a:r>
              <a:rPr sz="1100" spc="50" dirty="0">
                <a:latin typeface="Tahoma"/>
                <a:cs typeface="Tahoma"/>
              </a:rPr>
              <a:t>qua các </a:t>
            </a:r>
            <a:r>
              <a:rPr sz="1100" spc="20" dirty="0">
                <a:latin typeface="Tahoma"/>
                <a:cs typeface="Tahoma"/>
              </a:rPr>
              <a:t>ứng </a:t>
            </a:r>
            <a:r>
              <a:rPr sz="1100" spc="40" dirty="0">
                <a:latin typeface="Tahoma"/>
                <a:cs typeface="Tahoma"/>
              </a:rPr>
              <a:t>dụng </a:t>
            </a:r>
            <a:r>
              <a:rPr sz="1100" spc="10" dirty="0">
                <a:latin typeface="Tahoma"/>
                <a:cs typeface="Tahoma"/>
              </a:rPr>
              <a:t>trên </a:t>
            </a:r>
            <a:r>
              <a:rPr sz="1100" spc="25" dirty="0">
                <a:latin typeface="Tahoma"/>
                <a:cs typeface="Tahoma"/>
              </a:rPr>
              <a:t>nền </a:t>
            </a:r>
            <a:r>
              <a:rPr sz="1100" spc="20" dirty="0">
                <a:latin typeface="Tahoma"/>
                <a:cs typeface="Tahoma"/>
              </a:rPr>
              <a:t>tảng, </a:t>
            </a:r>
            <a:r>
              <a:rPr sz="1100" spc="15" dirty="0">
                <a:latin typeface="Tahoma"/>
                <a:cs typeface="Tahoma"/>
              </a:rPr>
              <a:t>người </a:t>
            </a:r>
            <a:r>
              <a:rPr sz="1100" spc="45" dirty="0">
                <a:latin typeface="Tahoma"/>
                <a:cs typeface="Tahoma"/>
              </a:rPr>
              <a:t>mua </a:t>
            </a:r>
            <a:r>
              <a:rPr sz="1100" spc="70" dirty="0">
                <a:latin typeface="Tahoma"/>
                <a:cs typeface="Tahoma"/>
              </a:rPr>
              <a:t>- </a:t>
            </a:r>
            <a:r>
              <a:rPr sz="1100" spc="15" dirty="0">
                <a:latin typeface="Tahoma"/>
                <a:cs typeface="Tahoma"/>
              </a:rPr>
              <a:t>người </a:t>
            </a:r>
            <a:r>
              <a:rPr sz="1100" spc="50" dirty="0">
                <a:latin typeface="Tahoma"/>
                <a:cs typeface="Tahoma"/>
              </a:rPr>
              <a:t>bán và </a:t>
            </a:r>
            <a:r>
              <a:rPr sz="1100" spc="20" dirty="0">
                <a:latin typeface="Tahoma"/>
                <a:cs typeface="Tahoma"/>
              </a:rPr>
              <a:t>đơn vị </a:t>
            </a:r>
            <a:r>
              <a:rPr sz="1100" spc="45" dirty="0">
                <a:latin typeface="Tahoma"/>
                <a:cs typeface="Tahoma"/>
              </a:rPr>
              <a:t>vận </a:t>
            </a:r>
            <a:r>
              <a:rPr sz="1100" spc="25" dirty="0">
                <a:latin typeface="Tahoma"/>
                <a:cs typeface="Tahoma"/>
              </a:rPr>
              <a:t>chuyển </a:t>
            </a:r>
            <a:r>
              <a:rPr sz="1100" spc="3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tương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trực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tiếp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với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nhau,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tạo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thành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hệ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sinh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thái,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đảm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bảo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xuyên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suốt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hỗ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trợ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đầu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ra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sau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05651"/>
            <a:ext cx="2665730" cy="3602990"/>
            <a:chOff x="0" y="905651"/>
            <a:chExt cx="2665730" cy="36029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34337"/>
              <a:ext cx="1764360" cy="17797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7850" y="905662"/>
              <a:ext cx="2437765" cy="3602990"/>
            </a:xfrm>
            <a:custGeom>
              <a:avLst/>
              <a:gdLst/>
              <a:ahLst/>
              <a:cxnLst/>
              <a:rect l="l" t="t" r="r" b="b"/>
              <a:pathLst>
                <a:path w="2437765" h="3602990">
                  <a:moveTo>
                    <a:pt x="1265402" y="1773008"/>
                  </a:moveTo>
                  <a:lnTo>
                    <a:pt x="1263421" y="1722907"/>
                  </a:lnTo>
                  <a:lnTo>
                    <a:pt x="1257515" y="1673440"/>
                  </a:lnTo>
                  <a:lnTo>
                    <a:pt x="1247800" y="1624799"/>
                  </a:lnTo>
                  <a:lnTo>
                    <a:pt x="1234351" y="1577213"/>
                  </a:lnTo>
                  <a:lnTo>
                    <a:pt x="1217244" y="1530883"/>
                  </a:lnTo>
                  <a:lnTo>
                    <a:pt x="1196581" y="1486039"/>
                  </a:lnTo>
                  <a:lnTo>
                    <a:pt x="1172438" y="1442872"/>
                  </a:lnTo>
                  <a:lnTo>
                    <a:pt x="1144930" y="1401610"/>
                  </a:lnTo>
                  <a:lnTo>
                    <a:pt x="1114107" y="1362456"/>
                  </a:lnTo>
                  <a:lnTo>
                    <a:pt x="1080096" y="1325626"/>
                  </a:lnTo>
                  <a:lnTo>
                    <a:pt x="1043266" y="1291602"/>
                  </a:lnTo>
                  <a:lnTo>
                    <a:pt x="1004112" y="1260792"/>
                  </a:lnTo>
                  <a:lnTo>
                    <a:pt x="962837" y="1233271"/>
                  </a:lnTo>
                  <a:lnTo>
                    <a:pt x="919683" y="1209141"/>
                  </a:lnTo>
                  <a:lnTo>
                    <a:pt x="874826" y="1188478"/>
                  </a:lnTo>
                  <a:lnTo>
                    <a:pt x="828497" y="1171371"/>
                  </a:lnTo>
                  <a:lnTo>
                    <a:pt x="780910" y="1157909"/>
                  </a:lnTo>
                  <a:lnTo>
                    <a:pt x="732282" y="1148194"/>
                  </a:lnTo>
                  <a:lnTo>
                    <a:pt x="682802" y="1142301"/>
                  </a:lnTo>
                  <a:lnTo>
                    <a:pt x="632701" y="1140307"/>
                  </a:lnTo>
                  <a:lnTo>
                    <a:pt x="585482" y="1142047"/>
                  </a:lnTo>
                  <a:lnTo>
                    <a:pt x="539203" y="1147178"/>
                  </a:lnTo>
                  <a:lnTo>
                    <a:pt x="493991" y="1155560"/>
                  </a:lnTo>
                  <a:lnTo>
                    <a:pt x="449973" y="1167104"/>
                  </a:lnTo>
                  <a:lnTo>
                    <a:pt x="407250" y="1181658"/>
                  </a:lnTo>
                  <a:lnTo>
                    <a:pt x="365975" y="1199121"/>
                  </a:lnTo>
                  <a:lnTo>
                    <a:pt x="326250" y="1219352"/>
                  </a:lnTo>
                  <a:lnTo>
                    <a:pt x="288188" y="1242237"/>
                  </a:lnTo>
                  <a:lnTo>
                    <a:pt x="251942" y="1267663"/>
                  </a:lnTo>
                  <a:lnTo>
                    <a:pt x="217601" y="1295501"/>
                  </a:lnTo>
                  <a:lnTo>
                    <a:pt x="185318" y="1325626"/>
                  </a:lnTo>
                  <a:lnTo>
                    <a:pt x="155194" y="1357909"/>
                  </a:lnTo>
                  <a:lnTo>
                    <a:pt x="127355" y="1392250"/>
                  </a:lnTo>
                  <a:lnTo>
                    <a:pt x="101930" y="1428496"/>
                  </a:lnTo>
                  <a:lnTo>
                    <a:pt x="79044" y="1466557"/>
                  </a:lnTo>
                  <a:lnTo>
                    <a:pt x="58813" y="1506283"/>
                  </a:lnTo>
                  <a:lnTo>
                    <a:pt x="41351" y="1547571"/>
                  </a:lnTo>
                  <a:lnTo>
                    <a:pt x="26797" y="1590281"/>
                  </a:lnTo>
                  <a:lnTo>
                    <a:pt x="15252" y="1634299"/>
                  </a:lnTo>
                  <a:lnTo>
                    <a:pt x="6858" y="1679511"/>
                  </a:lnTo>
                  <a:lnTo>
                    <a:pt x="1739" y="1725790"/>
                  </a:lnTo>
                  <a:lnTo>
                    <a:pt x="0" y="1773008"/>
                  </a:lnTo>
                  <a:lnTo>
                    <a:pt x="1739" y="1820227"/>
                  </a:lnTo>
                  <a:lnTo>
                    <a:pt x="6858" y="1866506"/>
                  </a:lnTo>
                  <a:lnTo>
                    <a:pt x="15252" y="1911718"/>
                  </a:lnTo>
                  <a:lnTo>
                    <a:pt x="26797" y="1955749"/>
                  </a:lnTo>
                  <a:lnTo>
                    <a:pt x="41351" y="1998459"/>
                  </a:lnTo>
                  <a:lnTo>
                    <a:pt x="58813" y="2039747"/>
                  </a:lnTo>
                  <a:lnTo>
                    <a:pt x="79044" y="2079472"/>
                  </a:lnTo>
                  <a:lnTo>
                    <a:pt x="101930" y="2117521"/>
                  </a:lnTo>
                  <a:lnTo>
                    <a:pt x="127355" y="2153780"/>
                  </a:lnTo>
                  <a:lnTo>
                    <a:pt x="155194" y="2188108"/>
                  </a:lnTo>
                  <a:lnTo>
                    <a:pt x="185318" y="2220404"/>
                  </a:lnTo>
                  <a:lnTo>
                    <a:pt x="217601" y="2250516"/>
                  </a:lnTo>
                  <a:lnTo>
                    <a:pt x="251942" y="2278354"/>
                  </a:lnTo>
                  <a:lnTo>
                    <a:pt x="288188" y="2303780"/>
                  </a:lnTo>
                  <a:lnTo>
                    <a:pt x="326250" y="2326665"/>
                  </a:lnTo>
                  <a:lnTo>
                    <a:pt x="365975" y="2346909"/>
                  </a:lnTo>
                  <a:lnTo>
                    <a:pt x="407250" y="2364371"/>
                  </a:lnTo>
                  <a:lnTo>
                    <a:pt x="449973" y="2378926"/>
                  </a:lnTo>
                  <a:lnTo>
                    <a:pt x="493991" y="2390457"/>
                  </a:lnTo>
                  <a:lnTo>
                    <a:pt x="539203" y="2398852"/>
                  </a:lnTo>
                  <a:lnTo>
                    <a:pt x="585482" y="2403970"/>
                  </a:lnTo>
                  <a:lnTo>
                    <a:pt x="632701" y="2405710"/>
                  </a:lnTo>
                  <a:lnTo>
                    <a:pt x="679919" y="2403970"/>
                  </a:lnTo>
                  <a:lnTo>
                    <a:pt x="726198" y="2398852"/>
                  </a:lnTo>
                  <a:lnTo>
                    <a:pt x="771410" y="2390457"/>
                  </a:lnTo>
                  <a:lnTo>
                    <a:pt x="815441" y="2378926"/>
                  </a:lnTo>
                  <a:lnTo>
                    <a:pt x="858151" y="2364371"/>
                  </a:lnTo>
                  <a:lnTo>
                    <a:pt x="899439" y="2346909"/>
                  </a:lnTo>
                  <a:lnTo>
                    <a:pt x="939165" y="2326665"/>
                  </a:lnTo>
                  <a:lnTo>
                    <a:pt x="977214" y="2303780"/>
                  </a:lnTo>
                  <a:lnTo>
                    <a:pt x="1013472" y="2278354"/>
                  </a:lnTo>
                  <a:lnTo>
                    <a:pt x="1047800" y="2250516"/>
                  </a:lnTo>
                  <a:lnTo>
                    <a:pt x="1080084" y="2220404"/>
                  </a:lnTo>
                  <a:lnTo>
                    <a:pt x="1110208" y="2188108"/>
                  </a:lnTo>
                  <a:lnTo>
                    <a:pt x="1138047" y="2153780"/>
                  </a:lnTo>
                  <a:lnTo>
                    <a:pt x="1163472" y="2117521"/>
                  </a:lnTo>
                  <a:lnTo>
                    <a:pt x="1186357" y="2079472"/>
                  </a:lnTo>
                  <a:lnTo>
                    <a:pt x="1206601" y="2039747"/>
                  </a:lnTo>
                  <a:lnTo>
                    <a:pt x="1224051" y="1998459"/>
                  </a:lnTo>
                  <a:lnTo>
                    <a:pt x="1238618" y="1955749"/>
                  </a:lnTo>
                  <a:lnTo>
                    <a:pt x="1250149" y="1911718"/>
                  </a:lnTo>
                  <a:lnTo>
                    <a:pt x="1258544" y="1866506"/>
                  </a:lnTo>
                  <a:lnTo>
                    <a:pt x="1263662" y="1820227"/>
                  </a:lnTo>
                  <a:lnTo>
                    <a:pt x="1265402" y="1773008"/>
                  </a:lnTo>
                  <a:close/>
                </a:path>
                <a:path w="2437765" h="3602990">
                  <a:moveTo>
                    <a:pt x="1559026" y="3358578"/>
                  </a:moveTo>
                  <a:lnTo>
                    <a:pt x="1554302" y="3310712"/>
                  </a:lnTo>
                  <a:lnTo>
                    <a:pt x="1540446" y="3265119"/>
                  </a:lnTo>
                  <a:lnTo>
                    <a:pt x="1518005" y="3223095"/>
                  </a:lnTo>
                  <a:lnTo>
                    <a:pt x="1487512" y="3185896"/>
                  </a:lnTo>
                  <a:lnTo>
                    <a:pt x="1450314" y="3155404"/>
                  </a:lnTo>
                  <a:lnTo>
                    <a:pt x="1408290" y="3132963"/>
                  </a:lnTo>
                  <a:lnTo>
                    <a:pt x="1362697" y="3119107"/>
                  </a:lnTo>
                  <a:lnTo>
                    <a:pt x="1314831" y="3114370"/>
                  </a:lnTo>
                  <a:lnTo>
                    <a:pt x="1265618" y="3119336"/>
                  </a:lnTo>
                  <a:lnTo>
                    <a:pt x="1219784" y="3133560"/>
                  </a:lnTo>
                  <a:lnTo>
                    <a:pt x="1178293" y="3156077"/>
                  </a:lnTo>
                  <a:lnTo>
                    <a:pt x="1142161" y="3185896"/>
                  </a:lnTo>
                  <a:lnTo>
                    <a:pt x="1112342" y="3222040"/>
                  </a:lnTo>
                  <a:lnTo>
                    <a:pt x="1089825" y="3263519"/>
                  </a:lnTo>
                  <a:lnTo>
                    <a:pt x="1075588" y="3309353"/>
                  </a:lnTo>
                  <a:lnTo>
                    <a:pt x="1070635" y="3358578"/>
                  </a:lnTo>
                  <a:lnTo>
                    <a:pt x="1075588" y="3407791"/>
                  </a:lnTo>
                  <a:lnTo>
                    <a:pt x="1089825" y="3453625"/>
                  </a:lnTo>
                  <a:lnTo>
                    <a:pt x="1112342" y="3495103"/>
                  </a:lnTo>
                  <a:lnTo>
                    <a:pt x="1142161" y="3531247"/>
                  </a:lnTo>
                  <a:lnTo>
                    <a:pt x="1178293" y="3561067"/>
                  </a:lnTo>
                  <a:lnTo>
                    <a:pt x="1219784" y="3583584"/>
                  </a:lnTo>
                  <a:lnTo>
                    <a:pt x="1265618" y="3597808"/>
                  </a:lnTo>
                  <a:lnTo>
                    <a:pt x="1314831" y="3602774"/>
                  </a:lnTo>
                  <a:lnTo>
                    <a:pt x="1364043" y="3597808"/>
                  </a:lnTo>
                  <a:lnTo>
                    <a:pt x="1409890" y="3583584"/>
                  </a:lnTo>
                  <a:lnTo>
                    <a:pt x="1451368" y="3561067"/>
                  </a:lnTo>
                  <a:lnTo>
                    <a:pt x="1487512" y="3531247"/>
                  </a:lnTo>
                  <a:lnTo>
                    <a:pt x="1517332" y="3495103"/>
                  </a:lnTo>
                  <a:lnTo>
                    <a:pt x="1539836" y="3453625"/>
                  </a:lnTo>
                  <a:lnTo>
                    <a:pt x="1554073" y="3407791"/>
                  </a:lnTo>
                  <a:lnTo>
                    <a:pt x="1559026" y="3358578"/>
                  </a:lnTo>
                  <a:close/>
                </a:path>
                <a:path w="2437765" h="3602990">
                  <a:moveTo>
                    <a:pt x="1574012" y="244195"/>
                  </a:moveTo>
                  <a:lnTo>
                    <a:pt x="1569275" y="196329"/>
                  </a:lnTo>
                  <a:lnTo>
                    <a:pt x="1555419" y="150749"/>
                  </a:lnTo>
                  <a:lnTo>
                    <a:pt x="1532978" y="108712"/>
                  </a:lnTo>
                  <a:lnTo>
                    <a:pt x="1502486" y="71513"/>
                  </a:lnTo>
                  <a:lnTo>
                    <a:pt x="1465287" y="41021"/>
                  </a:lnTo>
                  <a:lnTo>
                    <a:pt x="1423263" y="18580"/>
                  </a:lnTo>
                  <a:lnTo>
                    <a:pt x="1377670" y="4724"/>
                  </a:lnTo>
                  <a:lnTo>
                    <a:pt x="1329804" y="0"/>
                  </a:lnTo>
                  <a:lnTo>
                    <a:pt x="1280591" y="4953"/>
                  </a:lnTo>
                  <a:lnTo>
                    <a:pt x="1234757" y="19189"/>
                  </a:lnTo>
                  <a:lnTo>
                    <a:pt x="1193266" y="41706"/>
                  </a:lnTo>
                  <a:lnTo>
                    <a:pt x="1157135" y="71513"/>
                  </a:lnTo>
                  <a:lnTo>
                    <a:pt x="1127315" y="107657"/>
                  </a:lnTo>
                  <a:lnTo>
                    <a:pt x="1104798" y="149136"/>
                  </a:lnTo>
                  <a:lnTo>
                    <a:pt x="1090561" y="194983"/>
                  </a:lnTo>
                  <a:lnTo>
                    <a:pt x="1085608" y="244195"/>
                  </a:lnTo>
                  <a:lnTo>
                    <a:pt x="1090561" y="293408"/>
                  </a:lnTo>
                  <a:lnTo>
                    <a:pt x="1104798" y="339255"/>
                  </a:lnTo>
                  <a:lnTo>
                    <a:pt x="1127315" y="380733"/>
                  </a:lnTo>
                  <a:lnTo>
                    <a:pt x="1157135" y="416864"/>
                  </a:lnTo>
                  <a:lnTo>
                    <a:pt x="1193266" y="446684"/>
                  </a:lnTo>
                  <a:lnTo>
                    <a:pt x="1234757" y="469201"/>
                  </a:lnTo>
                  <a:lnTo>
                    <a:pt x="1280591" y="483438"/>
                  </a:lnTo>
                  <a:lnTo>
                    <a:pt x="1329804" y="488391"/>
                  </a:lnTo>
                  <a:lnTo>
                    <a:pt x="1379016" y="483438"/>
                  </a:lnTo>
                  <a:lnTo>
                    <a:pt x="1424863" y="469201"/>
                  </a:lnTo>
                  <a:lnTo>
                    <a:pt x="1466342" y="446684"/>
                  </a:lnTo>
                  <a:lnTo>
                    <a:pt x="1502486" y="416864"/>
                  </a:lnTo>
                  <a:lnTo>
                    <a:pt x="1532305" y="380733"/>
                  </a:lnTo>
                  <a:lnTo>
                    <a:pt x="1554810" y="339255"/>
                  </a:lnTo>
                  <a:lnTo>
                    <a:pt x="1569046" y="293408"/>
                  </a:lnTo>
                  <a:lnTo>
                    <a:pt x="1574012" y="244195"/>
                  </a:lnTo>
                  <a:close/>
                </a:path>
                <a:path w="2437765" h="3602990">
                  <a:moveTo>
                    <a:pt x="2437244" y="2458148"/>
                  </a:moveTo>
                  <a:lnTo>
                    <a:pt x="2432507" y="2410282"/>
                  </a:lnTo>
                  <a:lnTo>
                    <a:pt x="2418664" y="2364689"/>
                  </a:lnTo>
                  <a:lnTo>
                    <a:pt x="2396223" y="2322665"/>
                  </a:lnTo>
                  <a:lnTo>
                    <a:pt x="2365718" y="2285466"/>
                  </a:lnTo>
                  <a:lnTo>
                    <a:pt x="2328532" y="2254974"/>
                  </a:lnTo>
                  <a:lnTo>
                    <a:pt x="2286495" y="2232533"/>
                  </a:lnTo>
                  <a:lnTo>
                    <a:pt x="2240915" y="2218677"/>
                  </a:lnTo>
                  <a:lnTo>
                    <a:pt x="2193048" y="2213940"/>
                  </a:lnTo>
                  <a:lnTo>
                    <a:pt x="2143836" y="2218906"/>
                  </a:lnTo>
                  <a:lnTo>
                    <a:pt x="2097989" y="2233130"/>
                  </a:lnTo>
                  <a:lnTo>
                    <a:pt x="2056511" y="2255647"/>
                  </a:lnTo>
                  <a:lnTo>
                    <a:pt x="2020366" y="2285466"/>
                  </a:lnTo>
                  <a:lnTo>
                    <a:pt x="1990547" y="2321610"/>
                  </a:lnTo>
                  <a:lnTo>
                    <a:pt x="1968042" y="2363089"/>
                  </a:lnTo>
                  <a:lnTo>
                    <a:pt x="1953806" y="2408936"/>
                  </a:lnTo>
                  <a:lnTo>
                    <a:pt x="1948853" y="2458148"/>
                  </a:lnTo>
                  <a:lnTo>
                    <a:pt x="1953806" y="2507361"/>
                  </a:lnTo>
                  <a:lnTo>
                    <a:pt x="1968042" y="2553195"/>
                  </a:lnTo>
                  <a:lnTo>
                    <a:pt x="1990547" y="2594673"/>
                  </a:lnTo>
                  <a:lnTo>
                    <a:pt x="2020366" y="2630817"/>
                  </a:lnTo>
                  <a:lnTo>
                    <a:pt x="2056511" y="2660637"/>
                  </a:lnTo>
                  <a:lnTo>
                    <a:pt x="2097989" y="2683154"/>
                  </a:lnTo>
                  <a:lnTo>
                    <a:pt x="2143836" y="2697378"/>
                  </a:lnTo>
                  <a:lnTo>
                    <a:pt x="2193048" y="2702344"/>
                  </a:lnTo>
                  <a:lnTo>
                    <a:pt x="2242261" y="2697378"/>
                  </a:lnTo>
                  <a:lnTo>
                    <a:pt x="2288095" y="2683154"/>
                  </a:lnTo>
                  <a:lnTo>
                    <a:pt x="2329586" y="2660637"/>
                  </a:lnTo>
                  <a:lnTo>
                    <a:pt x="2365718" y="2630817"/>
                  </a:lnTo>
                  <a:lnTo>
                    <a:pt x="2395537" y="2594673"/>
                  </a:lnTo>
                  <a:lnTo>
                    <a:pt x="2418054" y="2553195"/>
                  </a:lnTo>
                  <a:lnTo>
                    <a:pt x="2432291" y="2507361"/>
                  </a:lnTo>
                  <a:lnTo>
                    <a:pt x="2437244" y="2458148"/>
                  </a:lnTo>
                  <a:close/>
                </a:path>
                <a:path w="2437765" h="3602990">
                  <a:moveTo>
                    <a:pt x="2437244" y="1122730"/>
                  </a:moveTo>
                  <a:lnTo>
                    <a:pt x="2432507" y="1074864"/>
                  </a:lnTo>
                  <a:lnTo>
                    <a:pt x="2418664" y="1029284"/>
                  </a:lnTo>
                  <a:lnTo>
                    <a:pt x="2396223" y="987247"/>
                  </a:lnTo>
                  <a:lnTo>
                    <a:pt x="2365718" y="950061"/>
                  </a:lnTo>
                  <a:lnTo>
                    <a:pt x="2328532" y="919556"/>
                  </a:lnTo>
                  <a:lnTo>
                    <a:pt x="2286495" y="897128"/>
                  </a:lnTo>
                  <a:lnTo>
                    <a:pt x="2240915" y="883272"/>
                  </a:lnTo>
                  <a:lnTo>
                    <a:pt x="2193048" y="878535"/>
                  </a:lnTo>
                  <a:lnTo>
                    <a:pt x="2143836" y="883500"/>
                  </a:lnTo>
                  <a:lnTo>
                    <a:pt x="2097989" y="897724"/>
                  </a:lnTo>
                  <a:lnTo>
                    <a:pt x="2056511" y="920242"/>
                  </a:lnTo>
                  <a:lnTo>
                    <a:pt x="2020366" y="950061"/>
                  </a:lnTo>
                  <a:lnTo>
                    <a:pt x="1990547" y="986193"/>
                  </a:lnTo>
                  <a:lnTo>
                    <a:pt x="1968042" y="1027684"/>
                  </a:lnTo>
                  <a:lnTo>
                    <a:pt x="1953806" y="1073518"/>
                  </a:lnTo>
                  <a:lnTo>
                    <a:pt x="1948853" y="1122730"/>
                  </a:lnTo>
                  <a:lnTo>
                    <a:pt x="1953806" y="1171943"/>
                  </a:lnTo>
                  <a:lnTo>
                    <a:pt x="1968042" y="1217790"/>
                  </a:lnTo>
                  <a:lnTo>
                    <a:pt x="1990547" y="1259268"/>
                  </a:lnTo>
                  <a:lnTo>
                    <a:pt x="2020366" y="1295412"/>
                  </a:lnTo>
                  <a:lnTo>
                    <a:pt x="2056511" y="1325232"/>
                  </a:lnTo>
                  <a:lnTo>
                    <a:pt x="2097989" y="1347749"/>
                  </a:lnTo>
                  <a:lnTo>
                    <a:pt x="2143836" y="1361973"/>
                  </a:lnTo>
                  <a:lnTo>
                    <a:pt x="2193048" y="1366939"/>
                  </a:lnTo>
                  <a:lnTo>
                    <a:pt x="2242261" y="1361973"/>
                  </a:lnTo>
                  <a:lnTo>
                    <a:pt x="2288095" y="1347749"/>
                  </a:lnTo>
                  <a:lnTo>
                    <a:pt x="2329586" y="1325232"/>
                  </a:lnTo>
                  <a:lnTo>
                    <a:pt x="2365718" y="1295412"/>
                  </a:lnTo>
                  <a:lnTo>
                    <a:pt x="2395537" y="1259268"/>
                  </a:lnTo>
                  <a:lnTo>
                    <a:pt x="2418054" y="1217790"/>
                  </a:lnTo>
                  <a:lnTo>
                    <a:pt x="2432291" y="1171943"/>
                  </a:lnTo>
                  <a:lnTo>
                    <a:pt x="2437244" y="1122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1250" y="1926230"/>
              <a:ext cx="219374" cy="219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8006" y="1040193"/>
              <a:ext cx="219374" cy="219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1256" y="3254156"/>
              <a:ext cx="219374" cy="219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3043" y="4154587"/>
              <a:ext cx="219374" cy="2193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1731" y="253886"/>
            <a:ext cx="408241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5" dirty="0">
                <a:solidFill>
                  <a:srgbClr val="000000"/>
                </a:solidFill>
              </a:rPr>
              <a:t>Đặc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điểm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85" dirty="0">
                <a:solidFill>
                  <a:srgbClr val="000000"/>
                </a:solidFill>
              </a:rPr>
              <a:t>nổi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25" dirty="0">
                <a:solidFill>
                  <a:srgbClr val="000000"/>
                </a:solidFill>
              </a:rPr>
              <a:t>bật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40" dirty="0">
                <a:solidFill>
                  <a:srgbClr val="000000"/>
                </a:solidFill>
              </a:rPr>
              <a:t>của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mTrace</a:t>
            </a:r>
            <a:endParaRPr sz="2300"/>
          </a:p>
        </p:txBody>
      </p:sp>
      <p:sp>
        <p:nvSpPr>
          <p:cNvPr id="13" name="object 13"/>
          <p:cNvSpPr txBox="1"/>
          <p:nvPr/>
        </p:nvSpPr>
        <p:spPr>
          <a:xfrm>
            <a:off x="350072" y="2461074"/>
            <a:ext cx="10007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130" dirty="0">
                <a:solidFill>
                  <a:srgbClr val="FF0000"/>
                </a:solidFill>
                <a:latin typeface="Tahoma"/>
                <a:cs typeface="Tahoma"/>
              </a:rPr>
              <a:t>m</a:t>
            </a:r>
            <a:r>
              <a:rPr sz="2200" b="1" spc="-165" dirty="0">
                <a:solidFill>
                  <a:srgbClr val="1A73E7"/>
                </a:solidFill>
                <a:latin typeface="Tahoma"/>
                <a:cs typeface="Tahoma"/>
              </a:rPr>
              <a:t>T</a:t>
            </a:r>
            <a:r>
              <a:rPr sz="2200" b="1" spc="-120" dirty="0">
                <a:solidFill>
                  <a:srgbClr val="1A73E7"/>
                </a:solidFill>
                <a:latin typeface="Tahoma"/>
                <a:cs typeface="Tahoma"/>
              </a:rPr>
              <a:t>r</a:t>
            </a:r>
            <a:r>
              <a:rPr sz="2200" b="1" spc="-5" dirty="0">
                <a:solidFill>
                  <a:srgbClr val="1A73E7"/>
                </a:solidFill>
                <a:latin typeface="Tahoma"/>
                <a:cs typeface="Tahoma"/>
              </a:rPr>
              <a:t>a</a:t>
            </a:r>
            <a:r>
              <a:rPr sz="2200" b="1" spc="-10" dirty="0">
                <a:solidFill>
                  <a:srgbClr val="1A73E7"/>
                </a:solidFill>
                <a:latin typeface="Tahoma"/>
                <a:cs typeface="Tahoma"/>
              </a:rPr>
              <a:t>c</a:t>
            </a:r>
            <a:r>
              <a:rPr sz="2200" b="1" spc="-105" dirty="0">
                <a:solidFill>
                  <a:srgbClr val="1A73E7"/>
                </a:solidFill>
                <a:latin typeface="Tahoma"/>
                <a:cs typeface="Tahoma"/>
              </a:rPr>
              <a:t>e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024" y="128488"/>
            <a:ext cx="2904490" cy="1235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300" spc="-80" dirty="0">
                <a:solidFill>
                  <a:srgbClr val="000000"/>
                </a:solidFill>
              </a:rPr>
              <a:t>Nền</a:t>
            </a:r>
            <a:r>
              <a:rPr sz="2300" spc="-70" dirty="0">
                <a:solidFill>
                  <a:srgbClr val="000000"/>
                </a:solidFill>
              </a:rPr>
              <a:t> </a:t>
            </a:r>
            <a:r>
              <a:rPr sz="2300" spc="-35" dirty="0">
                <a:solidFill>
                  <a:srgbClr val="000000"/>
                </a:solidFill>
              </a:rPr>
              <a:t>tảng</a:t>
            </a:r>
            <a:r>
              <a:rPr sz="2300" spc="-70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Blockchain </a:t>
            </a:r>
            <a:r>
              <a:rPr sz="2300" spc="-655" dirty="0">
                <a:solidFill>
                  <a:srgbClr val="000000"/>
                </a:solidFill>
              </a:rPr>
              <a:t> </a:t>
            </a:r>
            <a:r>
              <a:rPr sz="2300" spc="-75" dirty="0">
                <a:solidFill>
                  <a:srgbClr val="000000"/>
                </a:solidFill>
              </a:rPr>
              <a:t>hỗ </a:t>
            </a:r>
            <a:r>
              <a:rPr sz="2300" spc="-95" dirty="0">
                <a:solidFill>
                  <a:srgbClr val="000000"/>
                </a:solidFill>
              </a:rPr>
              <a:t>trợ</a:t>
            </a:r>
            <a:r>
              <a:rPr sz="2300" spc="-90" dirty="0">
                <a:solidFill>
                  <a:srgbClr val="000000"/>
                </a:solidFill>
              </a:rPr>
              <a:t> </a:t>
            </a:r>
            <a:r>
              <a:rPr sz="2300" spc="-114" dirty="0">
                <a:solidFill>
                  <a:srgbClr val="000000"/>
                </a:solidFill>
              </a:rPr>
              <a:t>Truy</a:t>
            </a:r>
            <a:r>
              <a:rPr sz="2300" spc="440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xuất </a:t>
            </a:r>
            <a:r>
              <a:rPr sz="2300" spc="-65" dirty="0">
                <a:solidFill>
                  <a:srgbClr val="000000"/>
                </a:solidFill>
              </a:rPr>
              <a:t> </a:t>
            </a:r>
            <a:r>
              <a:rPr sz="2300" spc="-85" dirty="0">
                <a:solidFill>
                  <a:srgbClr val="000000"/>
                </a:solidFill>
              </a:rPr>
              <a:t>theo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80" dirty="0">
                <a:solidFill>
                  <a:srgbClr val="000000"/>
                </a:solidFill>
              </a:rPr>
              <a:t>chuỗi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25" dirty="0">
                <a:solidFill>
                  <a:srgbClr val="000000"/>
                </a:solidFill>
              </a:rPr>
              <a:t>giá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trị</a:t>
            </a:r>
            <a:endParaRPr sz="23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6580" y="334229"/>
            <a:ext cx="4171787" cy="349180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09622" y="702698"/>
            <a:ext cx="1243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Hợp</a:t>
            </a:r>
            <a:r>
              <a:rPr sz="9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đồng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thông </a:t>
            </a:r>
            <a:r>
              <a:rPr sz="900" b="1" spc="-55" dirty="0">
                <a:solidFill>
                  <a:srgbClr val="FFFFFF"/>
                </a:solidFill>
                <a:latin typeface="Tahoma"/>
                <a:cs typeface="Tahoma"/>
              </a:rPr>
              <a:t>minh: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26115" y="969906"/>
            <a:ext cx="1254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indent="-22669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238760" algn="l"/>
                <a:tab pos="239395" algn="l"/>
              </a:tabLst>
            </a:pP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Xác</a:t>
            </a:r>
            <a:r>
              <a:rPr sz="8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thực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xuất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xứ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KYC</a:t>
            </a:r>
            <a:endParaRPr sz="8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26115" y="1217556"/>
            <a:ext cx="10629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indent="-22669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238760" algn="l"/>
                <a:tab pos="239395" algn="l"/>
              </a:tabLst>
            </a:pP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Nhật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ý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truy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xuất</a:t>
            </a:r>
            <a:endParaRPr sz="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6115" y="1465206"/>
            <a:ext cx="12446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indent="-22669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238760" algn="l"/>
                <a:tab pos="239395" algn="l"/>
              </a:tabLst>
            </a:pPr>
            <a:r>
              <a:rPr sz="800" spc="25" dirty="0">
                <a:solidFill>
                  <a:srgbClr val="FFFFFF"/>
                </a:solidFill>
                <a:latin typeface="Tahoma"/>
                <a:cs typeface="Tahoma"/>
              </a:rPr>
              <a:t>Chứng</a:t>
            </a:r>
            <a:r>
              <a:rPr sz="8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chỉ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chất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lượng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6115" y="1712856"/>
            <a:ext cx="1073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indent="-22669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238760" algn="l"/>
                <a:tab pos="239395" algn="l"/>
              </a:tabLst>
            </a:pP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Số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hóa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Tahoma"/>
                <a:cs typeface="Tahoma"/>
              </a:rPr>
              <a:t>sản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phẩm</a:t>
            </a:r>
            <a:endParaRPr sz="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6115" y="1960506"/>
            <a:ext cx="1078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indent="-226695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238760" algn="l"/>
                <a:tab pos="239395" algn="l"/>
              </a:tabLst>
            </a:pPr>
            <a:r>
              <a:rPr sz="800" spc="-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ruy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ế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giao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dịch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8188" y="966152"/>
            <a:ext cx="174053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900" b="1" spc="-45" dirty="0">
                <a:latin typeface="Verdana"/>
                <a:cs typeface="Verdana"/>
              </a:rPr>
              <a:t>C</a:t>
            </a:r>
            <a:r>
              <a:rPr sz="900" b="1" spc="-65" dirty="0">
                <a:latin typeface="Verdana"/>
                <a:cs typeface="Verdana"/>
              </a:rPr>
              <a:t>ơ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sở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85" dirty="0">
                <a:latin typeface="Verdana"/>
                <a:cs typeface="Verdana"/>
              </a:rPr>
              <a:t>kiểm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5" dirty="0">
                <a:latin typeface="Verdana"/>
                <a:cs typeface="Verdana"/>
              </a:rPr>
              <a:t>định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55" dirty="0">
                <a:latin typeface="Verdana"/>
                <a:cs typeface="Verdana"/>
              </a:rPr>
              <a:t>chất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0" dirty="0">
                <a:latin typeface="Verdana"/>
                <a:cs typeface="Verdana"/>
              </a:rPr>
              <a:t>lượng  </a:t>
            </a:r>
            <a:r>
              <a:rPr sz="900" spc="25" dirty="0">
                <a:latin typeface="Tahoma"/>
                <a:cs typeface="Tahoma"/>
              </a:rPr>
              <a:t>Kiểm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định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và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cấp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phát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chứng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chỉ </a:t>
            </a:r>
            <a:r>
              <a:rPr sz="900" spc="-27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đảm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bảo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chất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lượng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40142" y="1151756"/>
            <a:ext cx="3494404" cy="2355215"/>
            <a:chOff x="3640142" y="1151756"/>
            <a:chExt cx="3494404" cy="23552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0766" y="1434329"/>
              <a:ext cx="274866" cy="2444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0766" y="1151756"/>
              <a:ext cx="274865" cy="2444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70159" y="1944263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40" h="459739">
                  <a:moveTo>
                    <a:pt x="229570" y="459140"/>
                  </a:moveTo>
                  <a:lnTo>
                    <a:pt x="183303" y="454476"/>
                  </a:lnTo>
                  <a:lnTo>
                    <a:pt x="140211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4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1" y="18040"/>
                  </a:lnTo>
                  <a:lnTo>
                    <a:pt x="183303" y="4664"/>
                  </a:lnTo>
                  <a:lnTo>
                    <a:pt x="229570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4" y="141717"/>
                  </a:lnTo>
                  <a:lnTo>
                    <a:pt x="454687" y="184574"/>
                  </a:lnTo>
                  <a:lnTo>
                    <a:pt x="459139" y="229570"/>
                  </a:lnTo>
                  <a:lnTo>
                    <a:pt x="454475" y="275836"/>
                  </a:lnTo>
                  <a:lnTo>
                    <a:pt x="441099" y="318929"/>
                  </a:lnTo>
                  <a:lnTo>
                    <a:pt x="419932" y="357924"/>
                  </a:lnTo>
                  <a:lnTo>
                    <a:pt x="391900" y="391900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70" y="459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70159" y="1944263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40" h="459739">
                  <a:moveTo>
                    <a:pt x="0" y="229570"/>
                  </a:move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1" y="18040"/>
                  </a:lnTo>
                  <a:lnTo>
                    <a:pt x="183303" y="4664"/>
                  </a:lnTo>
                  <a:lnTo>
                    <a:pt x="229570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4" y="141717"/>
                  </a:lnTo>
                  <a:lnTo>
                    <a:pt x="454687" y="184574"/>
                  </a:lnTo>
                  <a:lnTo>
                    <a:pt x="459139" y="229570"/>
                  </a:lnTo>
                  <a:lnTo>
                    <a:pt x="454475" y="275836"/>
                  </a:lnTo>
                  <a:lnTo>
                    <a:pt x="441099" y="318929"/>
                  </a:lnTo>
                  <a:lnTo>
                    <a:pt x="419932" y="357924"/>
                  </a:lnTo>
                  <a:lnTo>
                    <a:pt x="391900" y="391900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70" y="459140"/>
                  </a:lnTo>
                  <a:lnTo>
                    <a:pt x="183303" y="454476"/>
                  </a:lnTo>
                  <a:lnTo>
                    <a:pt x="140211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4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close/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3463" y="2344748"/>
              <a:ext cx="259510" cy="2723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3463" y="2034283"/>
              <a:ext cx="259510" cy="2723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933383" y="2892739"/>
              <a:ext cx="391160" cy="209550"/>
            </a:xfrm>
            <a:custGeom>
              <a:avLst/>
              <a:gdLst/>
              <a:ahLst/>
              <a:cxnLst/>
              <a:rect l="l" t="t" r="r" b="b"/>
              <a:pathLst>
                <a:path w="391160" h="209550">
                  <a:moveTo>
                    <a:pt x="391023" y="20934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A73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24406" y="2872517"/>
              <a:ext cx="453390" cy="459740"/>
            </a:xfrm>
            <a:custGeom>
              <a:avLst/>
              <a:gdLst/>
              <a:ahLst/>
              <a:cxnLst/>
              <a:rect l="l" t="t" r="r" b="b"/>
              <a:pathLst>
                <a:path w="453390" h="459739">
                  <a:moveTo>
                    <a:pt x="0" y="229570"/>
                  </a:moveTo>
                  <a:lnTo>
                    <a:pt x="4600" y="183303"/>
                  </a:lnTo>
                  <a:lnTo>
                    <a:pt x="17795" y="140211"/>
                  </a:lnTo>
                  <a:lnTo>
                    <a:pt x="38674" y="101215"/>
                  </a:lnTo>
                  <a:lnTo>
                    <a:pt x="66326" y="67239"/>
                  </a:lnTo>
                  <a:lnTo>
                    <a:pt x="99840" y="39206"/>
                  </a:lnTo>
                  <a:lnTo>
                    <a:pt x="138307" y="18040"/>
                  </a:lnTo>
                  <a:lnTo>
                    <a:pt x="180814" y="4664"/>
                  </a:lnTo>
                  <a:lnTo>
                    <a:pt x="226452" y="0"/>
                  </a:lnTo>
                  <a:lnTo>
                    <a:pt x="270838" y="4451"/>
                  </a:lnTo>
                  <a:lnTo>
                    <a:pt x="313112" y="17474"/>
                  </a:lnTo>
                  <a:lnTo>
                    <a:pt x="352089" y="38570"/>
                  </a:lnTo>
                  <a:lnTo>
                    <a:pt x="386579" y="67239"/>
                  </a:lnTo>
                  <a:lnTo>
                    <a:pt x="414859" y="102204"/>
                  </a:lnTo>
                  <a:lnTo>
                    <a:pt x="435668" y="141717"/>
                  </a:lnTo>
                  <a:lnTo>
                    <a:pt x="448515" y="184574"/>
                  </a:lnTo>
                  <a:lnTo>
                    <a:pt x="452906" y="229570"/>
                  </a:lnTo>
                  <a:lnTo>
                    <a:pt x="448305" y="275836"/>
                  </a:lnTo>
                  <a:lnTo>
                    <a:pt x="435110" y="318929"/>
                  </a:lnTo>
                  <a:lnTo>
                    <a:pt x="414231" y="357925"/>
                  </a:lnTo>
                  <a:lnTo>
                    <a:pt x="386579" y="391900"/>
                  </a:lnTo>
                  <a:lnTo>
                    <a:pt x="353065" y="419933"/>
                  </a:lnTo>
                  <a:lnTo>
                    <a:pt x="314598" y="441099"/>
                  </a:lnTo>
                  <a:lnTo>
                    <a:pt x="272091" y="454476"/>
                  </a:lnTo>
                  <a:lnTo>
                    <a:pt x="226452" y="459140"/>
                  </a:lnTo>
                  <a:lnTo>
                    <a:pt x="180814" y="454476"/>
                  </a:lnTo>
                  <a:lnTo>
                    <a:pt x="138307" y="441099"/>
                  </a:lnTo>
                  <a:lnTo>
                    <a:pt x="99840" y="419933"/>
                  </a:lnTo>
                  <a:lnTo>
                    <a:pt x="66326" y="391900"/>
                  </a:lnTo>
                  <a:lnTo>
                    <a:pt x="38674" y="357925"/>
                  </a:lnTo>
                  <a:lnTo>
                    <a:pt x="17795" y="318929"/>
                  </a:lnTo>
                  <a:lnTo>
                    <a:pt x="4600" y="275836"/>
                  </a:lnTo>
                  <a:lnTo>
                    <a:pt x="0" y="229570"/>
                  </a:lnTo>
                  <a:close/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8309" y="3263501"/>
              <a:ext cx="271130" cy="2431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309" y="2982254"/>
              <a:ext cx="271130" cy="24314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04045" y="2892744"/>
              <a:ext cx="381000" cy="209550"/>
            </a:xfrm>
            <a:custGeom>
              <a:avLst/>
              <a:gdLst/>
              <a:ahLst/>
              <a:cxnLst/>
              <a:rect l="l" t="t" r="r" b="b"/>
              <a:pathLst>
                <a:path w="381000" h="209550">
                  <a:moveTo>
                    <a:pt x="0" y="209347"/>
                  </a:moveTo>
                  <a:lnTo>
                    <a:pt x="380548" y="0"/>
                  </a:lnTo>
                </a:path>
              </a:pathLst>
            </a:custGeom>
            <a:ln w="9524">
              <a:solidFill>
                <a:srgbClr val="1A73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44905" y="2872521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39">
                  <a:moveTo>
                    <a:pt x="229570" y="459140"/>
                  </a:moveTo>
                  <a:lnTo>
                    <a:pt x="183303" y="454476"/>
                  </a:lnTo>
                  <a:lnTo>
                    <a:pt x="140211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1" y="18040"/>
                  </a:lnTo>
                  <a:lnTo>
                    <a:pt x="183303" y="4664"/>
                  </a:lnTo>
                  <a:lnTo>
                    <a:pt x="229570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0"/>
                  </a:lnTo>
                  <a:lnTo>
                    <a:pt x="357925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70" y="459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44905" y="2872521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39">
                  <a:moveTo>
                    <a:pt x="0" y="229570"/>
                  </a:move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1" y="18040"/>
                  </a:lnTo>
                  <a:lnTo>
                    <a:pt x="183303" y="4664"/>
                  </a:lnTo>
                  <a:lnTo>
                    <a:pt x="229570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0"/>
                  </a:lnTo>
                  <a:lnTo>
                    <a:pt x="357925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70" y="459140"/>
                  </a:lnTo>
                  <a:lnTo>
                    <a:pt x="183303" y="454476"/>
                  </a:lnTo>
                  <a:lnTo>
                    <a:pt x="140211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close/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305901" y="1877538"/>
            <a:ext cx="152971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900" b="1" spc="-45" dirty="0">
                <a:latin typeface="Verdana"/>
                <a:cs typeface="Verdana"/>
              </a:rPr>
              <a:t>C</a:t>
            </a:r>
            <a:r>
              <a:rPr sz="900" b="1" spc="-65" dirty="0">
                <a:latin typeface="Verdana"/>
                <a:cs typeface="Verdana"/>
              </a:rPr>
              <a:t>ơ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sở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85" dirty="0">
                <a:latin typeface="Verdana"/>
                <a:cs typeface="Verdana"/>
              </a:rPr>
              <a:t>chế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biến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140" dirty="0">
                <a:latin typeface="Verdana"/>
                <a:cs typeface="Verdana"/>
              </a:rPr>
              <a:t>&amp;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Kho</a:t>
            </a:r>
            <a:r>
              <a:rPr sz="900" b="1" spc="-50" dirty="0">
                <a:latin typeface="Verdana"/>
                <a:cs typeface="Verdana"/>
              </a:rPr>
              <a:t> hàng  </a:t>
            </a:r>
            <a:r>
              <a:rPr sz="900" spc="35" dirty="0">
                <a:latin typeface="Tahoma"/>
                <a:cs typeface="Tahoma"/>
              </a:rPr>
              <a:t>Đóng </a:t>
            </a:r>
            <a:r>
              <a:rPr sz="900" spc="25" dirty="0">
                <a:latin typeface="Tahoma"/>
                <a:cs typeface="Tahoma"/>
              </a:rPr>
              <a:t>gói </a:t>
            </a:r>
            <a:r>
              <a:rPr sz="900" spc="45" dirty="0">
                <a:latin typeface="Tahoma"/>
                <a:cs typeface="Tahoma"/>
              </a:rPr>
              <a:t>sản </a:t>
            </a:r>
            <a:r>
              <a:rPr sz="900" spc="40" dirty="0">
                <a:latin typeface="Tahoma"/>
                <a:cs typeface="Tahoma"/>
              </a:rPr>
              <a:t>phẩm và dán </a:t>
            </a:r>
            <a:r>
              <a:rPr sz="900" spc="-27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tem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60" dirty="0">
                <a:latin typeface="Tahoma"/>
                <a:cs typeface="Tahoma"/>
              </a:rPr>
              <a:t>QR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duy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nhất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52257" y="2805808"/>
            <a:ext cx="2127885" cy="56832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b="1" spc="-55" dirty="0">
                <a:latin typeface="Verdana"/>
                <a:cs typeface="Verdana"/>
              </a:rPr>
              <a:t>Đơn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5" dirty="0">
                <a:latin typeface="Verdana"/>
                <a:cs typeface="Verdana"/>
              </a:rPr>
              <a:t>vị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95" dirty="0">
                <a:latin typeface="Verdana"/>
                <a:cs typeface="Verdana"/>
              </a:rPr>
              <a:t>v</a:t>
            </a:r>
            <a:r>
              <a:rPr sz="900" b="1" spc="-55" dirty="0">
                <a:latin typeface="Verdana"/>
                <a:cs typeface="Verdana"/>
              </a:rPr>
              <a:t>ận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80" dirty="0">
                <a:latin typeface="Verdana"/>
                <a:cs typeface="Verdana"/>
              </a:rPr>
              <a:t>chu</a:t>
            </a:r>
            <a:r>
              <a:rPr sz="900" b="1" spc="-90" dirty="0">
                <a:latin typeface="Verdana"/>
                <a:cs typeface="Verdana"/>
              </a:rPr>
              <a:t>yển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900" spc="40" dirty="0">
                <a:latin typeface="Tahoma"/>
                <a:cs typeface="Tahoma"/>
              </a:rPr>
              <a:t>Vận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chuyển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và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cập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nhật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hành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trình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giao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900" spc="55" dirty="0">
                <a:latin typeface="Tahoma"/>
                <a:cs typeface="Tahoma"/>
              </a:rPr>
              <a:t>-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nhận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hàng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trong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nhật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ký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56928" y="2797956"/>
            <a:ext cx="2052320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6330" algn="r">
              <a:lnSpc>
                <a:spcPct val="131900"/>
              </a:lnSpc>
              <a:spcBef>
                <a:spcPts val="100"/>
              </a:spcBef>
            </a:pPr>
            <a:r>
              <a:rPr sz="900" b="1" spc="-65" dirty="0">
                <a:latin typeface="Verdana"/>
                <a:cs typeface="Verdana"/>
              </a:rPr>
              <a:t>Người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tiêu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55" dirty="0">
                <a:latin typeface="Verdana"/>
                <a:cs typeface="Verdana"/>
              </a:rPr>
              <a:t>dùng  </a:t>
            </a:r>
            <a:r>
              <a:rPr sz="900" spc="25" dirty="0">
                <a:latin typeface="Tahoma"/>
                <a:cs typeface="Tahoma"/>
              </a:rPr>
              <a:t>Quét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50" dirty="0">
                <a:latin typeface="Tahoma"/>
                <a:cs typeface="Tahoma"/>
              </a:rPr>
              <a:t>mã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60" dirty="0">
                <a:latin typeface="Tahoma"/>
                <a:cs typeface="Tahoma"/>
              </a:rPr>
              <a:t>QR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và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xác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thực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thông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tin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truy </a:t>
            </a:r>
            <a:r>
              <a:rPr sz="900" spc="-26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trên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nền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tảng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80" dirty="0">
                <a:latin typeface="Tahoma"/>
                <a:cs typeface="Tahoma"/>
              </a:rPr>
              <a:t>VBC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951225" y="390855"/>
            <a:ext cx="3493135" cy="4433570"/>
            <a:chOff x="1951225" y="390855"/>
            <a:chExt cx="3493135" cy="443357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1777" y="3273279"/>
              <a:ext cx="195337" cy="2526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71777" y="2982494"/>
              <a:ext cx="195337" cy="2526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209034" y="854758"/>
              <a:ext cx="635" cy="289560"/>
            </a:xfrm>
            <a:custGeom>
              <a:avLst/>
              <a:gdLst/>
              <a:ahLst/>
              <a:cxnLst/>
              <a:rect l="l" t="t" r="r" b="b"/>
              <a:pathLst>
                <a:path w="635" h="289559">
                  <a:moveTo>
                    <a:pt x="459" y="0"/>
                  </a:moveTo>
                  <a:lnTo>
                    <a:pt x="0" y="289088"/>
                  </a:lnTo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979924" y="395618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40">
                  <a:moveTo>
                    <a:pt x="229569" y="459140"/>
                  </a:moveTo>
                  <a:lnTo>
                    <a:pt x="183303" y="454476"/>
                  </a:lnTo>
                  <a:lnTo>
                    <a:pt x="140210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0" y="18040"/>
                  </a:lnTo>
                  <a:lnTo>
                    <a:pt x="183303" y="4664"/>
                  </a:lnTo>
                  <a:lnTo>
                    <a:pt x="229569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0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69" y="459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79924" y="395618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40">
                  <a:moveTo>
                    <a:pt x="0" y="229570"/>
                  </a:move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0" y="18040"/>
                  </a:lnTo>
                  <a:lnTo>
                    <a:pt x="183303" y="4664"/>
                  </a:lnTo>
                  <a:lnTo>
                    <a:pt x="229569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0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69" y="459140"/>
                  </a:lnTo>
                  <a:lnTo>
                    <a:pt x="183303" y="454476"/>
                  </a:lnTo>
                  <a:lnTo>
                    <a:pt x="140210" y="441099"/>
                  </a:lnTo>
                  <a:lnTo>
                    <a:pt x="101215" y="419933"/>
                  </a:lnTo>
                  <a:lnTo>
                    <a:pt x="67239" y="391900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close/>
                </a:path>
              </a:pathLst>
            </a:custGeom>
            <a:ln w="9524">
              <a:solidFill>
                <a:srgbClr val="297F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58239" y="817708"/>
              <a:ext cx="302506" cy="2707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58239" y="489834"/>
              <a:ext cx="302506" cy="27072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5209034" y="3192743"/>
              <a:ext cx="635" cy="354965"/>
            </a:xfrm>
            <a:custGeom>
              <a:avLst/>
              <a:gdLst/>
              <a:ahLst/>
              <a:cxnLst/>
              <a:rect l="l" t="t" r="r" b="b"/>
              <a:pathLst>
                <a:path w="635" h="354964">
                  <a:moveTo>
                    <a:pt x="459" y="35481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297F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979924" y="3547554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39">
                  <a:moveTo>
                    <a:pt x="229569" y="459140"/>
                  </a:moveTo>
                  <a:lnTo>
                    <a:pt x="183303" y="454476"/>
                  </a:lnTo>
                  <a:lnTo>
                    <a:pt x="140210" y="441099"/>
                  </a:lnTo>
                  <a:lnTo>
                    <a:pt x="101215" y="419933"/>
                  </a:lnTo>
                  <a:lnTo>
                    <a:pt x="67239" y="391901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0" y="18040"/>
                  </a:lnTo>
                  <a:lnTo>
                    <a:pt x="183303" y="4664"/>
                  </a:lnTo>
                  <a:lnTo>
                    <a:pt x="229569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1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69" y="459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979924" y="3547554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39">
                  <a:moveTo>
                    <a:pt x="0" y="229570"/>
                  </a:moveTo>
                  <a:lnTo>
                    <a:pt x="4664" y="183303"/>
                  </a:lnTo>
                  <a:lnTo>
                    <a:pt x="18040" y="140211"/>
                  </a:lnTo>
                  <a:lnTo>
                    <a:pt x="39206" y="101215"/>
                  </a:lnTo>
                  <a:lnTo>
                    <a:pt x="67239" y="67239"/>
                  </a:lnTo>
                  <a:lnTo>
                    <a:pt x="101215" y="39206"/>
                  </a:lnTo>
                  <a:lnTo>
                    <a:pt x="140210" y="18040"/>
                  </a:lnTo>
                  <a:lnTo>
                    <a:pt x="183303" y="4664"/>
                  </a:lnTo>
                  <a:lnTo>
                    <a:pt x="229569" y="0"/>
                  </a:lnTo>
                  <a:lnTo>
                    <a:pt x="274566" y="4451"/>
                  </a:lnTo>
                  <a:lnTo>
                    <a:pt x="317422" y="17474"/>
                  </a:lnTo>
                  <a:lnTo>
                    <a:pt x="356935" y="38570"/>
                  </a:lnTo>
                  <a:lnTo>
                    <a:pt x="391900" y="67239"/>
                  </a:lnTo>
                  <a:lnTo>
                    <a:pt x="420569" y="102204"/>
                  </a:lnTo>
                  <a:lnTo>
                    <a:pt x="441665" y="141717"/>
                  </a:lnTo>
                  <a:lnTo>
                    <a:pt x="454688" y="184574"/>
                  </a:lnTo>
                  <a:lnTo>
                    <a:pt x="459140" y="229570"/>
                  </a:lnTo>
                  <a:lnTo>
                    <a:pt x="454476" y="275836"/>
                  </a:lnTo>
                  <a:lnTo>
                    <a:pt x="441099" y="318929"/>
                  </a:lnTo>
                  <a:lnTo>
                    <a:pt x="419933" y="357925"/>
                  </a:lnTo>
                  <a:lnTo>
                    <a:pt x="391900" y="391901"/>
                  </a:lnTo>
                  <a:lnTo>
                    <a:pt x="357924" y="419933"/>
                  </a:lnTo>
                  <a:lnTo>
                    <a:pt x="318929" y="441099"/>
                  </a:lnTo>
                  <a:lnTo>
                    <a:pt x="275836" y="454476"/>
                  </a:lnTo>
                  <a:lnTo>
                    <a:pt x="229569" y="459140"/>
                  </a:lnTo>
                  <a:lnTo>
                    <a:pt x="183303" y="454476"/>
                  </a:lnTo>
                  <a:lnTo>
                    <a:pt x="140210" y="441099"/>
                  </a:lnTo>
                  <a:lnTo>
                    <a:pt x="101215" y="419933"/>
                  </a:lnTo>
                  <a:lnTo>
                    <a:pt x="67239" y="391901"/>
                  </a:lnTo>
                  <a:lnTo>
                    <a:pt x="39206" y="357925"/>
                  </a:lnTo>
                  <a:lnTo>
                    <a:pt x="18040" y="318929"/>
                  </a:lnTo>
                  <a:lnTo>
                    <a:pt x="4664" y="275836"/>
                  </a:lnTo>
                  <a:lnTo>
                    <a:pt x="0" y="229570"/>
                  </a:lnTo>
                  <a:close/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72895" y="3952653"/>
              <a:ext cx="276401" cy="25267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72895" y="3661877"/>
              <a:ext cx="276401" cy="25267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7956" y="960565"/>
              <a:ext cx="197249" cy="1972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7956" y="1211459"/>
              <a:ext cx="197249" cy="19725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7956" y="1474915"/>
              <a:ext cx="197249" cy="1972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7956" y="1725809"/>
              <a:ext cx="197249" cy="1972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17956" y="1954409"/>
              <a:ext cx="197249" cy="19724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300368" y="3331661"/>
              <a:ext cx="574675" cy="318770"/>
            </a:xfrm>
            <a:custGeom>
              <a:avLst/>
              <a:gdLst/>
              <a:ahLst/>
              <a:cxnLst/>
              <a:rect l="l" t="t" r="r" b="b"/>
              <a:pathLst>
                <a:path w="574675" h="318770">
                  <a:moveTo>
                    <a:pt x="574107" y="0"/>
                  </a:moveTo>
                  <a:lnTo>
                    <a:pt x="548622" y="61813"/>
                  </a:lnTo>
                  <a:lnTo>
                    <a:pt x="519373" y="87538"/>
                  </a:lnTo>
                  <a:lnTo>
                    <a:pt x="481435" y="110536"/>
                  </a:lnTo>
                  <a:lnTo>
                    <a:pt x="436547" y="131353"/>
                  </a:lnTo>
                  <a:lnTo>
                    <a:pt x="386446" y="150533"/>
                  </a:lnTo>
                  <a:lnTo>
                    <a:pt x="332871" y="168622"/>
                  </a:lnTo>
                  <a:lnTo>
                    <a:pt x="277557" y="186164"/>
                  </a:lnTo>
                  <a:lnTo>
                    <a:pt x="222243" y="203707"/>
                  </a:lnTo>
                  <a:lnTo>
                    <a:pt x="168668" y="221793"/>
                  </a:lnTo>
                  <a:lnTo>
                    <a:pt x="118567" y="240970"/>
                  </a:lnTo>
                  <a:lnTo>
                    <a:pt x="73679" y="261783"/>
                  </a:lnTo>
                  <a:lnTo>
                    <a:pt x="35741" y="284777"/>
                  </a:lnTo>
                  <a:lnTo>
                    <a:pt x="6491" y="310497"/>
                  </a:lnTo>
                  <a:lnTo>
                    <a:pt x="740" y="317417"/>
                  </a:lnTo>
                  <a:lnTo>
                    <a:pt x="0" y="318397"/>
                  </a:lnTo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285529" y="3644832"/>
              <a:ext cx="29845" cy="46355"/>
            </a:xfrm>
            <a:custGeom>
              <a:avLst/>
              <a:gdLst/>
              <a:ahLst/>
              <a:cxnLst/>
              <a:rect l="l" t="t" r="r" b="b"/>
              <a:pathLst>
                <a:path w="29845" h="46354">
                  <a:moveTo>
                    <a:pt x="473" y="45996"/>
                  </a:moveTo>
                  <a:lnTo>
                    <a:pt x="0" y="0"/>
                  </a:lnTo>
                  <a:lnTo>
                    <a:pt x="29676" y="10456"/>
                  </a:lnTo>
                  <a:lnTo>
                    <a:pt x="473" y="45996"/>
                  </a:lnTo>
                  <a:close/>
                </a:path>
              </a:pathLst>
            </a:custGeom>
            <a:solidFill>
              <a:srgbClr val="0063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85529" y="3644832"/>
              <a:ext cx="29845" cy="46355"/>
            </a:xfrm>
            <a:custGeom>
              <a:avLst/>
              <a:gdLst/>
              <a:ahLst/>
              <a:cxnLst/>
              <a:rect l="l" t="t" r="r" b="b"/>
              <a:pathLst>
                <a:path w="29845" h="46354">
                  <a:moveTo>
                    <a:pt x="0" y="0"/>
                  </a:moveTo>
                  <a:lnTo>
                    <a:pt x="473" y="45996"/>
                  </a:lnTo>
                  <a:lnTo>
                    <a:pt x="29676" y="1045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63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955987" y="3703993"/>
              <a:ext cx="2651125" cy="1115695"/>
            </a:xfrm>
            <a:custGeom>
              <a:avLst/>
              <a:gdLst/>
              <a:ahLst/>
              <a:cxnLst/>
              <a:rect l="l" t="t" r="r" b="b"/>
              <a:pathLst>
                <a:path w="2651125" h="1115695">
                  <a:moveTo>
                    <a:pt x="2561302" y="1115099"/>
                  </a:moveTo>
                  <a:lnTo>
                    <a:pt x="89196" y="1115099"/>
                  </a:lnTo>
                  <a:lnTo>
                    <a:pt x="54477" y="1108090"/>
                  </a:lnTo>
                  <a:lnTo>
                    <a:pt x="26125" y="1088974"/>
                  </a:lnTo>
                  <a:lnTo>
                    <a:pt x="7009" y="1060622"/>
                  </a:lnTo>
                  <a:lnTo>
                    <a:pt x="0" y="1025903"/>
                  </a:lnTo>
                  <a:lnTo>
                    <a:pt x="0" y="89196"/>
                  </a:lnTo>
                  <a:lnTo>
                    <a:pt x="7009" y="54477"/>
                  </a:lnTo>
                  <a:lnTo>
                    <a:pt x="26125" y="26124"/>
                  </a:lnTo>
                  <a:lnTo>
                    <a:pt x="54477" y="7009"/>
                  </a:lnTo>
                  <a:lnTo>
                    <a:pt x="89196" y="0"/>
                  </a:lnTo>
                  <a:lnTo>
                    <a:pt x="2561302" y="0"/>
                  </a:lnTo>
                  <a:lnTo>
                    <a:pt x="2610789" y="14986"/>
                  </a:lnTo>
                  <a:lnTo>
                    <a:pt x="2643710" y="55062"/>
                  </a:lnTo>
                  <a:lnTo>
                    <a:pt x="2650499" y="89196"/>
                  </a:lnTo>
                  <a:lnTo>
                    <a:pt x="2650499" y="1025903"/>
                  </a:lnTo>
                  <a:lnTo>
                    <a:pt x="2643490" y="1060622"/>
                  </a:lnTo>
                  <a:lnTo>
                    <a:pt x="2624374" y="1088974"/>
                  </a:lnTo>
                  <a:lnTo>
                    <a:pt x="2596022" y="1108090"/>
                  </a:lnTo>
                  <a:lnTo>
                    <a:pt x="2561302" y="1115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955987" y="3703993"/>
              <a:ext cx="2651125" cy="1115695"/>
            </a:xfrm>
            <a:custGeom>
              <a:avLst/>
              <a:gdLst/>
              <a:ahLst/>
              <a:cxnLst/>
              <a:rect l="l" t="t" r="r" b="b"/>
              <a:pathLst>
                <a:path w="2651125" h="1115695">
                  <a:moveTo>
                    <a:pt x="0" y="89196"/>
                  </a:moveTo>
                  <a:lnTo>
                    <a:pt x="7009" y="54477"/>
                  </a:lnTo>
                  <a:lnTo>
                    <a:pt x="26125" y="26125"/>
                  </a:lnTo>
                  <a:lnTo>
                    <a:pt x="54477" y="7009"/>
                  </a:lnTo>
                  <a:lnTo>
                    <a:pt x="89196" y="0"/>
                  </a:lnTo>
                  <a:lnTo>
                    <a:pt x="2561302" y="0"/>
                  </a:lnTo>
                  <a:lnTo>
                    <a:pt x="2610789" y="14986"/>
                  </a:lnTo>
                  <a:lnTo>
                    <a:pt x="2643710" y="55062"/>
                  </a:lnTo>
                  <a:lnTo>
                    <a:pt x="2650499" y="89196"/>
                  </a:lnTo>
                  <a:lnTo>
                    <a:pt x="2650499" y="1025903"/>
                  </a:lnTo>
                  <a:lnTo>
                    <a:pt x="2643490" y="1060622"/>
                  </a:lnTo>
                  <a:lnTo>
                    <a:pt x="2624374" y="1088974"/>
                  </a:lnTo>
                  <a:lnTo>
                    <a:pt x="2596022" y="1108090"/>
                  </a:lnTo>
                  <a:lnTo>
                    <a:pt x="2561302" y="1115099"/>
                  </a:lnTo>
                  <a:lnTo>
                    <a:pt x="89196" y="1115099"/>
                  </a:lnTo>
                  <a:lnTo>
                    <a:pt x="54477" y="1108090"/>
                  </a:lnTo>
                  <a:lnTo>
                    <a:pt x="26125" y="1088974"/>
                  </a:lnTo>
                  <a:lnTo>
                    <a:pt x="7009" y="1060622"/>
                  </a:lnTo>
                  <a:lnTo>
                    <a:pt x="0" y="1025903"/>
                  </a:lnTo>
                  <a:lnTo>
                    <a:pt x="0" y="89196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955965" y="4624063"/>
              <a:ext cx="2651125" cy="197485"/>
            </a:xfrm>
            <a:custGeom>
              <a:avLst/>
              <a:gdLst/>
              <a:ahLst/>
              <a:cxnLst/>
              <a:rect l="l" t="t" r="r" b="b"/>
              <a:pathLst>
                <a:path w="2651125" h="197485">
                  <a:moveTo>
                    <a:pt x="2626356" y="197346"/>
                  </a:moveTo>
                  <a:lnTo>
                    <a:pt x="32909" y="197346"/>
                  </a:lnTo>
                  <a:lnTo>
                    <a:pt x="20108" y="194762"/>
                  </a:lnTo>
                  <a:lnTo>
                    <a:pt x="9654" y="187714"/>
                  </a:lnTo>
                  <a:lnTo>
                    <a:pt x="2606" y="177260"/>
                  </a:lnTo>
                  <a:lnTo>
                    <a:pt x="21" y="164458"/>
                  </a:lnTo>
                  <a:lnTo>
                    <a:pt x="0" y="31"/>
                  </a:lnTo>
                  <a:lnTo>
                    <a:pt x="2650512" y="0"/>
                  </a:lnTo>
                  <a:lnTo>
                    <a:pt x="2650521" y="173181"/>
                  </a:lnTo>
                  <a:lnTo>
                    <a:pt x="2647056" y="181546"/>
                  </a:lnTo>
                  <a:lnTo>
                    <a:pt x="2634721" y="193881"/>
                  </a:lnTo>
                  <a:lnTo>
                    <a:pt x="2626356" y="197346"/>
                  </a:lnTo>
                  <a:close/>
                </a:path>
              </a:pathLst>
            </a:custGeom>
            <a:solidFill>
              <a:srgbClr val="005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615668" y="287436"/>
            <a:ext cx="1782445" cy="56832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b="1" spc="-45" dirty="0">
                <a:latin typeface="Verdana"/>
                <a:cs typeface="Verdana"/>
              </a:rPr>
              <a:t>C</a:t>
            </a:r>
            <a:r>
              <a:rPr sz="900" b="1" spc="-65" dirty="0">
                <a:latin typeface="Verdana"/>
                <a:cs typeface="Verdana"/>
              </a:rPr>
              <a:t>ơ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sở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0" dirty="0">
                <a:latin typeface="Verdana"/>
                <a:cs typeface="Verdana"/>
              </a:rPr>
              <a:t>sản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0" dirty="0">
                <a:latin typeface="Verdana"/>
                <a:cs typeface="Verdana"/>
              </a:rPr>
              <a:t>xuất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31900"/>
              </a:lnSpc>
            </a:pPr>
            <a:r>
              <a:rPr sz="900" spc="20" dirty="0">
                <a:latin typeface="Tahoma"/>
                <a:cs typeface="Tahoma"/>
              </a:rPr>
              <a:t>Sử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dụng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giải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pháp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005FAE"/>
                </a:solidFill>
                <a:latin typeface="Tahoma"/>
                <a:cs typeface="Tahoma"/>
              </a:rPr>
              <a:t>m</a:t>
            </a:r>
            <a:r>
              <a:rPr sz="900" b="1" spc="-95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r>
              <a:rPr sz="900" b="1" spc="-50" dirty="0">
                <a:solidFill>
                  <a:srgbClr val="005FAE"/>
                </a:solidFill>
                <a:latin typeface="Tahoma"/>
                <a:cs typeface="Tahoma"/>
              </a:rPr>
              <a:t>r</a:t>
            </a:r>
            <a:r>
              <a:rPr sz="900" b="1" spc="-15" dirty="0">
                <a:solidFill>
                  <a:srgbClr val="005FAE"/>
                </a:solidFill>
                <a:latin typeface="Tahoma"/>
                <a:cs typeface="Tahoma"/>
              </a:rPr>
              <a:t>ace</a:t>
            </a:r>
            <a:r>
              <a:rPr sz="900" b="1" spc="-3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để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tạo  nhật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ký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15668" y="3472978"/>
            <a:ext cx="2012950" cy="56832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900" b="1" spc="-60" dirty="0">
                <a:latin typeface="Verdana"/>
                <a:cs typeface="Verdana"/>
              </a:rPr>
              <a:t>Nhà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55" dirty="0">
                <a:latin typeface="Verdana"/>
                <a:cs typeface="Verdana"/>
              </a:rPr>
              <a:t>bán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5" dirty="0">
                <a:latin typeface="Verdana"/>
                <a:cs typeface="Verdana"/>
              </a:rPr>
              <a:t>lẻ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900" spc="55" dirty="0">
                <a:latin typeface="Tahoma"/>
                <a:cs typeface="Tahoma"/>
              </a:rPr>
              <a:t>Bán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hàng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và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cập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nhật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trạng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thái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900" spc="25" dirty="0">
                <a:latin typeface="Tahoma"/>
                <a:cs typeface="Tahoma"/>
              </a:rPr>
              <a:t>“sản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phẩm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đã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bán”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cho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50" dirty="0">
                <a:latin typeface="Tahoma"/>
                <a:cs typeface="Tahoma"/>
              </a:rPr>
              <a:t>mã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phẩm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16076" y="2069134"/>
            <a:ext cx="4946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1330" algn="l"/>
              </a:tabLst>
            </a:pPr>
            <a:r>
              <a:rPr sz="800" u="heavy" dirty="0">
                <a:uFill>
                  <a:solidFill>
                    <a:srgbClr val="297FD4"/>
                  </a:solidFill>
                </a:uFill>
                <a:latin typeface="Times New Roman"/>
                <a:cs typeface="Times New Roman"/>
              </a:rPr>
              <a:t> 	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4840" y="3681012"/>
            <a:ext cx="1327785" cy="65405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900" b="1" spc="-55" dirty="0">
                <a:latin typeface="Verdana"/>
                <a:cs typeface="Verdana"/>
              </a:rPr>
              <a:t>THÔNG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110" dirty="0">
                <a:latin typeface="Verdana"/>
                <a:cs typeface="Verdana"/>
              </a:rPr>
              <a:t>TIN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105" dirty="0">
                <a:latin typeface="Verdana"/>
                <a:cs typeface="Verdana"/>
              </a:rPr>
              <a:t>MINH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45" dirty="0">
                <a:latin typeface="Verdana"/>
                <a:cs typeface="Verdana"/>
              </a:rPr>
              <a:t>H</a:t>
            </a:r>
            <a:r>
              <a:rPr sz="900" b="1" spc="-65" dirty="0">
                <a:latin typeface="Verdana"/>
                <a:cs typeface="Verdana"/>
              </a:rPr>
              <a:t>Ọ</a:t>
            </a:r>
            <a:r>
              <a:rPr sz="900" b="1" spc="-10" dirty="0">
                <a:latin typeface="Verdana"/>
                <a:cs typeface="Verdana"/>
              </a:rPr>
              <a:t>A</a:t>
            </a:r>
            <a:endParaRPr sz="900">
              <a:latin typeface="Verdana"/>
              <a:cs typeface="Verdana"/>
            </a:endParaRPr>
          </a:p>
          <a:p>
            <a:pPr marL="411480" marR="5080" indent="67310">
              <a:lnSpc>
                <a:spcPct val="152800"/>
              </a:lnSpc>
            </a:pPr>
            <a:r>
              <a:rPr sz="900" b="1" spc="-100" dirty="0">
                <a:latin typeface="Verdana"/>
                <a:cs typeface="Verdana"/>
              </a:rPr>
              <a:t>1</a:t>
            </a:r>
            <a:r>
              <a:rPr sz="900" b="1" spc="-50" dirty="0">
                <a:latin typeface="Verdana"/>
                <a:cs typeface="Verdana"/>
              </a:rPr>
              <a:t> C</a:t>
            </a:r>
            <a:r>
              <a:rPr sz="900" b="1" spc="-60" dirty="0">
                <a:latin typeface="Verdana"/>
                <a:cs typeface="Verdana"/>
              </a:rPr>
              <a:t>ÔNG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30" dirty="0">
                <a:latin typeface="Verdana"/>
                <a:cs typeface="Verdana"/>
              </a:rPr>
              <a:t>Đ</a:t>
            </a:r>
            <a:r>
              <a:rPr sz="900" b="1" spc="-50" dirty="0">
                <a:latin typeface="Verdana"/>
                <a:cs typeface="Verdana"/>
              </a:rPr>
              <a:t>O</a:t>
            </a:r>
            <a:r>
              <a:rPr sz="900" b="1" spc="-30" dirty="0">
                <a:latin typeface="Verdana"/>
                <a:cs typeface="Verdana"/>
              </a:rPr>
              <a:t>ẠN  </a:t>
            </a:r>
            <a:r>
              <a:rPr sz="900" b="1" spc="-105" dirty="0">
                <a:latin typeface="Verdana"/>
                <a:cs typeface="Verdana"/>
              </a:rPr>
              <a:t>KHI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60" dirty="0">
                <a:latin typeface="Verdana"/>
                <a:cs typeface="Verdana"/>
              </a:rPr>
              <a:t>TRUY</a:t>
            </a:r>
            <a:r>
              <a:rPr sz="900" b="1" spc="-50" dirty="0">
                <a:latin typeface="Verdana"/>
                <a:cs typeface="Verdana"/>
              </a:rPr>
              <a:t> </a:t>
            </a:r>
            <a:r>
              <a:rPr sz="900" b="1" spc="-70" dirty="0">
                <a:latin typeface="Verdana"/>
                <a:cs typeface="Verdana"/>
              </a:rPr>
              <a:t>X</a:t>
            </a:r>
            <a:r>
              <a:rPr sz="900" b="1" spc="-60" dirty="0">
                <a:latin typeface="Verdana"/>
                <a:cs typeface="Verdana"/>
              </a:rPr>
              <a:t>U</a:t>
            </a:r>
            <a:r>
              <a:rPr sz="900" b="1" spc="-95" dirty="0">
                <a:latin typeface="Verdana"/>
                <a:cs typeface="Verdana"/>
              </a:rPr>
              <a:t>Ấ</a:t>
            </a:r>
            <a:r>
              <a:rPr sz="900" b="1" spc="-40" dirty="0">
                <a:latin typeface="Verdana"/>
                <a:cs typeface="Verdana"/>
              </a:rPr>
              <a:t>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019119" y="3754756"/>
            <a:ext cx="2464435" cy="10433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295"/>
              </a:spcBef>
            </a:pPr>
            <a:r>
              <a:rPr sz="900" spc="-5" dirty="0">
                <a:latin typeface="Tahoma"/>
                <a:cs typeface="Tahoma"/>
              </a:rPr>
              <a:t>Tên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công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5" dirty="0">
                <a:latin typeface="Tahoma"/>
                <a:cs typeface="Tahoma"/>
              </a:rPr>
              <a:t>đoạn: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b="1" dirty="0">
                <a:latin typeface="Tahoma"/>
                <a:cs typeface="Tahoma"/>
              </a:rPr>
              <a:t>BÓN</a:t>
            </a:r>
            <a:r>
              <a:rPr sz="900" b="1" spc="-35" dirty="0">
                <a:latin typeface="Tahoma"/>
                <a:cs typeface="Tahoma"/>
              </a:rPr>
              <a:t> </a:t>
            </a:r>
            <a:r>
              <a:rPr sz="900" b="1" spc="15" dirty="0">
                <a:latin typeface="Tahoma"/>
                <a:cs typeface="Tahoma"/>
              </a:rPr>
              <a:t>PHÂN</a:t>
            </a:r>
            <a:endParaRPr sz="9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  <a:spcBef>
                <a:spcPts val="195"/>
              </a:spcBef>
            </a:pPr>
            <a:r>
              <a:rPr sz="900" spc="20" dirty="0">
                <a:latin typeface="Tahoma"/>
                <a:cs typeface="Tahoma"/>
              </a:rPr>
              <a:t>Người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thực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-10" dirty="0">
                <a:latin typeface="Tahoma"/>
                <a:cs typeface="Tahoma"/>
              </a:rPr>
              <a:t>hiện: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Nguyễn</a:t>
            </a:r>
            <a:r>
              <a:rPr sz="900" b="1" spc="-25" dirty="0">
                <a:latin typeface="Tahoma"/>
                <a:cs typeface="Tahoma"/>
              </a:rPr>
              <a:t> </a:t>
            </a:r>
            <a:r>
              <a:rPr sz="900" b="1" spc="-10" dirty="0">
                <a:latin typeface="Tahoma"/>
                <a:cs typeface="Tahoma"/>
              </a:rPr>
              <a:t>Văn</a:t>
            </a:r>
            <a:r>
              <a:rPr sz="900" b="1" spc="-25" dirty="0">
                <a:latin typeface="Tahoma"/>
                <a:cs typeface="Tahoma"/>
              </a:rPr>
              <a:t> </a:t>
            </a:r>
            <a:r>
              <a:rPr sz="900" b="1" spc="-40" dirty="0">
                <a:latin typeface="Tahoma"/>
                <a:cs typeface="Tahoma"/>
              </a:rPr>
              <a:t>Trung</a:t>
            </a:r>
            <a:endParaRPr sz="9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  <a:spcBef>
                <a:spcPts val="195"/>
              </a:spcBef>
            </a:pPr>
            <a:r>
              <a:rPr sz="900" spc="30" dirty="0">
                <a:latin typeface="Tahoma"/>
                <a:cs typeface="Tahoma"/>
              </a:rPr>
              <a:t>Ghi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nhận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lúc</a:t>
            </a:r>
            <a:r>
              <a:rPr sz="900" spc="-114" dirty="0">
                <a:latin typeface="Tahoma"/>
                <a:cs typeface="Tahoma"/>
              </a:rPr>
              <a:t>: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b="1" spc="-50" dirty="0">
                <a:latin typeface="Tahoma"/>
                <a:cs typeface="Tahoma"/>
              </a:rPr>
              <a:t>12:23</a:t>
            </a:r>
            <a:r>
              <a:rPr sz="900" b="1" spc="-20" dirty="0">
                <a:latin typeface="Tahoma"/>
                <a:cs typeface="Tahoma"/>
              </a:rPr>
              <a:t> </a:t>
            </a:r>
            <a:r>
              <a:rPr sz="900" b="1" spc="-75" dirty="0">
                <a:latin typeface="Tahoma"/>
                <a:cs typeface="Tahoma"/>
              </a:rPr>
              <a:t>14/01/2020</a:t>
            </a:r>
            <a:endParaRPr sz="9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  <a:spcBef>
                <a:spcPts val="195"/>
              </a:spcBef>
            </a:pPr>
            <a:r>
              <a:rPr sz="900" spc="65" dirty="0">
                <a:latin typeface="Tahoma"/>
                <a:cs typeface="Tahoma"/>
              </a:rPr>
              <a:t>Mã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-15" dirty="0">
                <a:latin typeface="Tahoma"/>
                <a:cs typeface="Tahoma"/>
              </a:rPr>
              <a:t>vườn: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b="1" spc="-35" dirty="0">
                <a:latin typeface="Tahoma"/>
                <a:cs typeface="Tahoma"/>
              </a:rPr>
              <a:t>M00810001</a:t>
            </a:r>
            <a:endParaRPr sz="9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  <a:spcBef>
                <a:spcPts val="195"/>
              </a:spcBef>
            </a:pPr>
            <a:r>
              <a:rPr sz="900" spc="30" dirty="0">
                <a:latin typeface="Tahoma"/>
                <a:cs typeface="Tahoma"/>
              </a:rPr>
              <a:t>Ghi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-10" dirty="0">
                <a:latin typeface="Tahoma"/>
                <a:cs typeface="Tahoma"/>
              </a:rPr>
              <a:t>chú: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b="1" spc="-40" dirty="0">
                <a:latin typeface="Tahoma"/>
                <a:cs typeface="Tahoma"/>
              </a:rPr>
              <a:t>Sử</a:t>
            </a:r>
            <a:r>
              <a:rPr sz="900" b="1" spc="-25" dirty="0">
                <a:latin typeface="Tahoma"/>
                <a:cs typeface="Tahoma"/>
              </a:rPr>
              <a:t> dụng </a:t>
            </a:r>
            <a:r>
              <a:rPr sz="900" b="1" spc="-20" dirty="0">
                <a:latin typeface="Tahoma"/>
                <a:cs typeface="Tahoma"/>
              </a:rPr>
              <a:t>loại</a:t>
            </a:r>
            <a:r>
              <a:rPr sz="900" b="1" spc="-25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phân</a:t>
            </a:r>
            <a:r>
              <a:rPr sz="900" b="1" spc="-25" dirty="0">
                <a:latin typeface="Tahoma"/>
                <a:cs typeface="Tahoma"/>
              </a:rPr>
              <a:t> Kali trắng </a:t>
            </a:r>
            <a:r>
              <a:rPr sz="900" b="1" spc="-15" dirty="0">
                <a:latin typeface="Tahoma"/>
                <a:cs typeface="Tahoma"/>
              </a:rPr>
              <a:t>K2SO4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Đã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được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60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900" b="1" spc="-5" dirty="0">
                <a:solidFill>
                  <a:srgbClr val="FFFFFF"/>
                </a:solidFill>
                <a:latin typeface="Tahoma"/>
                <a:cs typeface="Tahoma"/>
              </a:rPr>
              <a:t>ác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45" dirty="0">
                <a:solidFill>
                  <a:srgbClr val="FFFFFF"/>
                </a:solidFill>
                <a:latin typeface="Tahoma"/>
                <a:cs typeface="Tahoma"/>
              </a:rPr>
              <a:t>thực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90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ên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nền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tảng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FFFFFF"/>
                </a:solidFill>
                <a:latin typeface="Tahoma"/>
                <a:cs typeface="Tahoma"/>
              </a:rPr>
              <a:t>Bloc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900" b="1" spc="-25" dirty="0">
                <a:solidFill>
                  <a:srgbClr val="FFFFFF"/>
                </a:solidFill>
                <a:latin typeface="Tahoma"/>
                <a:cs typeface="Tahoma"/>
              </a:rPr>
              <a:t>chain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35446" y="1668548"/>
            <a:ext cx="1148715" cy="871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00"/>
              </a:spcBef>
            </a:pPr>
            <a:r>
              <a:rPr sz="1900" b="1" spc="-75" dirty="0">
                <a:solidFill>
                  <a:srgbClr val="FF0000"/>
                </a:solidFill>
                <a:latin typeface="Tahoma"/>
                <a:cs typeface="Tahoma"/>
              </a:rPr>
              <a:t>m</a:t>
            </a:r>
            <a:r>
              <a:rPr sz="1900" b="1" spc="-75" dirty="0">
                <a:solidFill>
                  <a:srgbClr val="1A73E7"/>
                </a:solidFill>
                <a:latin typeface="Tahoma"/>
                <a:cs typeface="Tahoma"/>
              </a:rPr>
              <a:t>Trace</a:t>
            </a:r>
            <a:endParaRPr sz="1900">
              <a:latin typeface="Tahoma"/>
              <a:cs typeface="Tahoma"/>
            </a:endParaRPr>
          </a:p>
          <a:p>
            <a:pPr marL="74295" marR="66675" indent="139065">
              <a:lnSpc>
                <a:spcPct val="132800"/>
              </a:lnSpc>
              <a:spcBef>
                <a:spcPts val="560"/>
              </a:spcBef>
            </a:pPr>
            <a:r>
              <a:rPr sz="800" b="1" spc="-90" dirty="0">
                <a:latin typeface="Verdana"/>
                <a:cs typeface="Verdana"/>
              </a:rPr>
              <a:t>m</a:t>
            </a:r>
            <a:r>
              <a:rPr sz="800" b="1" spc="-125" dirty="0">
                <a:latin typeface="Verdana"/>
                <a:cs typeface="Verdana"/>
              </a:rPr>
              <a:t>T</a:t>
            </a:r>
            <a:r>
              <a:rPr sz="800" b="1" spc="-65" dirty="0">
                <a:latin typeface="Verdana"/>
                <a:cs typeface="Verdana"/>
              </a:rPr>
              <a:t>r</a:t>
            </a:r>
            <a:r>
              <a:rPr sz="800" b="1" spc="-60" dirty="0">
                <a:latin typeface="Verdana"/>
                <a:cs typeface="Verdana"/>
              </a:rPr>
              <a:t>ace</a:t>
            </a:r>
            <a:r>
              <a:rPr sz="800" b="1" spc="-50" dirty="0">
                <a:latin typeface="Verdana"/>
                <a:cs typeface="Verdana"/>
              </a:rPr>
              <a:t> </a:t>
            </a:r>
            <a:r>
              <a:rPr sz="800" b="1" spc="-50" dirty="0">
                <a:latin typeface="Tahoma"/>
                <a:cs typeface="Tahoma"/>
              </a:rPr>
              <a:t>k</a:t>
            </a:r>
            <a:r>
              <a:rPr sz="800" b="1" spc="-45" dirty="0">
                <a:latin typeface="Tahoma"/>
                <a:cs typeface="Tahoma"/>
              </a:rPr>
              <a:t>ế</a:t>
            </a:r>
            <a:r>
              <a:rPr sz="800" b="1" spc="-30" dirty="0">
                <a:latin typeface="Tahoma"/>
                <a:cs typeface="Tahoma"/>
              </a:rPr>
              <a:t>t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25" dirty="0">
                <a:latin typeface="Tahoma"/>
                <a:cs typeface="Tahoma"/>
              </a:rPr>
              <a:t>nối  </a:t>
            </a:r>
            <a:r>
              <a:rPr sz="800" b="1" spc="-10" dirty="0">
                <a:latin typeface="Tahoma"/>
                <a:cs typeface="Tahoma"/>
              </a:rPr>
              <a:t>các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25" dirty="0">
                <a:latin typeface="Tahoma"/>
                <a:cs typeface="Tahoma"/>
              </a:rPr>
              <a:t>đơn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35" dirty="0">
                <a:latin typeface="Tahoma"/>
                <a:cs typeface="Tahoma"/>
              </a:rPr>
              <a:t>vị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đầu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5" dirty="0">
                <a:latin typeface="Tahoma"/>
                <a:cs typeface="Tahoma"/>
              </a:rPr>
              <a:t>-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30" dirty="0">
                <a:latin typeface="Tahoma"/>
                <a:cs typeface="Tahoma"/>
              </a:rPr>
              <a:t>cuối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800" b="1" spc="-35" dirty="0">
                <a:latin typeface="Tahoma"/>
                <a:cs typeface="Tahoma"/>
              </a:rPr>
              <a:t>hình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25" dirty="0">
                <a:latin typeface="Tahoma"/>
                <a:cs typeface="Tahoma"/>
              </a:rPr>
              <a:t>thành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30" dirty="0">
                <a:latin typeface="Tahoma"/>
                <a:cs typeface="Tahoma"/>
              </a:rPr>
              <a:t>chuỗi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10" dirty="0">
                <a:latin typeface="Tahoma"/>
                <a:cs typeface="Tahoma"/>
              </a:rPr>
              <a:t>giá</a:t>
            </a:r>
            <a:r>
              <a:rPr sz="800" b="1" spc="-20" dirty="0">
                <a:latin typeface="Tahoma"/>
                <a:cs typeface="Tahoma"/>
              </a:rPr>
              <a:t> </a:t>
            </a:r>
            <a:r>
              <a:rPr sz="800" b="1" spc="-35" dirty="0">
                <a:latin typeface="Tahoma"/>
                <a:cs typeface="Tahoma"/>
              </a:rPr>
              <a:t>trị</a:t>
            </a:r>
            <a:endParaRPr sz="8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2899" y="1532249"/>
            <a:ext cx="689999" cy="344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6618" y="1532249"/>
            <a:ext cx="689999" cy="344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0337" y="1532249"/>
            <a:ext cx="689999" cy="344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320319" y="1229781"/>
            <a:ext cx="977900" cy="977900"/>
          </a:xfrm>
          <a:custGeom>
            <a:avLst/>
            <a:gdLst/>
            <a:ahLst/>
            <a:cxnLst/>
            <a:rect l="l" t="t" r="r" b="b"/>
            <a:pathLst>
              <a:path w="977900" h="977900">
                <a:moveTo>
                  <a:pt x="0" y="488768"/>
                </a:moveTo>
                <a:lnTo>
                  <a:pt x="2237" y="441696"/>
                </a:lnTo>
                <a:lnTo>
                  <a:pt x="8813" y="395891"/>
                </a:lnTo>
                <a:lnTo>
                  <a:pt x="19522" y="351556"/>
                </a:lnTo>
                <a:lnTo>
                  <a:pt x="34160" y="308896"/>
                </a:lnTo>
                <a:lnTo>
                  <a:pt x="52522" y="268117"/>
                </a:lnTo>
                <a:lnTo>
                  <a:pt x="74403" y="229424"/>
                </a:lnTo>
                <a:lnTo>
                  <a:pt x="99598" y="193020"/>
                </a:lnTo>
                <a:lnTo>
                  <a:pt x="127902" y="159111"/>
                </a:lnTo>
                <a:lnTo>
                  <a:pt x="159112" y="127902"/>
                </a:lnTo>
                <a:lnTo>
                  <a:pt x="193020" y="99598"/>
                </a:lnTo>
                <a:lnTo>
                  <a:pt x="229424" y="74403"/>
                </a:lnTo>
                <a:lnTo>
                  <a:pt x="268118" y="52522"/>
                </a:lnTo>
                <a:lnTo>
                  <a:pt x="308897" y="34160"/>
                </a:lnTo>
                <a:lnTo>
                  <a:pt x="351556" y="19522"/>
                </a:lnTo>
                <a:lnTo>
                  <a:pt x="395891" y="8813"/>
                </a:lnTo>
                <a:lnTo>
                  <a:pt x="441697" y="2237"/>
                </a:lnTo>
                <a:lnTo>
                  <a:pt x="488768" y="0"/>
                </a:lnTo>
                <a:lnTo>
                  <a:pt x="537077" y="2391"/>
                </a:lnTo>
                <a:lnTo>
                  <a:pt x="584568" y="9478"/>
                </a:lnTo>
                <a:lnTo>
                  <a:pt x="630920" y="21127"/>
                </a:lnTo>
                <a:lnTo>
                  <a:pt x="675812" y="37205"/>
                </a:lnTo>
                <a:lnTo>
                  <a:pt x="718925" y="57580"/>
                </a:lnTo>
                <a:lnTo>
                  <a:pt x="759938" y="82118"/>
                </a:lnTo>
                <a:lnTo>
                  <a:pt x="798529" y="110688"/>
                </a:lnTo>
                <a:lnTo>
                  <a:pt x="834380" y="143157"/>
                </a:lnTo>
                <a:lnTo>
                  <a:pt x="866848" y="179007"/>
                </a:lnTo>
                <a:lnTo>
                  <a:pt x="895418" y="217599"/>
                </a:lnTo>
                <a:lnTo>
                  <a:pt x="919957" y="258612"/>
                </a:lnTo>
                <a:lnTo>
                  <a:pt x="940332" y="301724"/>
                </a:lnTo>
                <a:lnTo>
                  <a:pt x="956410" y="346617"/>
                </a:lnTo>
                <a:lnTo>
                  <a:pt x="968059" y="392969"/>
                </a:lnTo>
                <a:lnTo>
                  <a:pt x="975145" y="440459"/>
                </a:lnTo>
                <a:lnTo>
                  <a:pt x="977537" y="488768"/>
                </a:lnTo>
                <a:lnTo>
                  <a:pt x="975300" y="535840"/>
                </a:lnTo>
                <a:lnTo>
                  <a:pt x="968724" y="581645"/>
                </a:lnTo>
                <a:lnTo>
                  <a:pt x="958015" y="625980"/>
                </a:lnTo>
                <a:lnTo>
                  <a:pt x="943377" y="668640"/>
                </a:lnTo>
                <a:lnTo>
                  <a:pt x="925015" y="709419"/>
                </a:lnTo>
                <a:lnTo>
                  <a:pt x="903134" y="748113"/>
                </a:lnTo>
                <a:lnTo>
                  <a:pt x="877939" y="784516"/>
                </a:lnTo>
                <a:lnTo>
                  <a:pt x="849634" y="818425"/>
                </a:lnTo>
                <a:lnTo>
                  <a:pt x="818425" y="849634"/>
                </a:lnTo>
                <a:lnTo>
                  <a:pt x="784517" y="877938"/>
                </a:lnTo>
                <a:lnTo>
                  <a:pt x="748113" y="903134"/>
                </a:lnTo>
                <a:lnTo>
                  <a:pt x="709419" y="925014"/>
                </a:lnTo>
                <a:lnTo>
                  <a:pt x="668640" y="943376"/>
                </a:lnTo>
                <a:lnTo>
                  <a:pt x="625981" y="958014"/>
                </a:lnTo>
                <a:lnTo>
                  <a:pt x="581646" y="968724"/>
                </a:lnTo>
                <a:lnTo>
                  <a:pt x="535840" y="975299"/>
                </a:lnTo>
                <a:lnTo>
                  <a:pt x="488768" y="977537"/>
                </a:lnTo>
                <a:lnTo>
                  <a:pt x="441697" y="975299"/>
                </a:lnTo>
                <a:lnTo>
                  <a:pt x="395891" y="968724"/>
                </a:lnTo>
                <a:lnTo>
                  <a:pt x="351556" y="958014"/>
                </a:lnTo>
                <a:lnTo>
                  <a:pt x="308897" y="943376"/>
                </a:lnTo>
                <a:lnTo>
                  <a:pt x="268118" y="925014"/>
                </a:lnTo>
                <a:lnTo>
                  <a:pt x="229424" y="903134"/>
                </a:lnTo>
                <a:lnTo>
                  <a:pt x="193020" y="877938"/>
                </a:lnTo>
                <a:lnTo>
                  <a:pt x="159112" y="849634"/>
                </a:lnTo>
                <a:lnTo>
                  <a:pt x="127902" y="818425"/>
                </a:lnTo>
                <a:lnTo>
                  <a:pt x="99598" y="784516"/>
                </a:lnTo>
                <a:lnTo>
                  <a:pt x="74403" y="748113"/>
                </a:lnTo>
                <a:lnTo>
                  <a:pt x="52522" y="709419"/>
                </a:lnTo>
                <a:lnTo>
                  <a:pt x="34160" y="668640"/>
                </a:lnTo>
                <a:lnTo>
                  <a:pt x="19522" y="625980"/>
                </a:lnTo>
                <a:lnTo>
                  <a:pt x="8813" y="581645"/>
                </a:lnTo>
                <a:lnTo>
                  <a:pt x="2237" y="535840"/>
                </a:lnTo>
                <a:lnTo>
                  <a:pt x="0" y="488768"/>
                </a:lnTo>
                <a:close/>
              </a:path>
            </a:pathLst>
          </a:custGeom>
          <a:ln w="9524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49813" y="2324965"/>
            <a:ext cx="1718945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2240">
              <a:lnSpc>
                <a:spcPct val="130200"/>
              </a:lnSpc>
              <a:spcBef>
                <a:spcPts val="100"/>
              </a:spcBef>
            </a:pPr>
            <a:r>
              <a:rPr sz="1200" b="1" spc="-85" dirty="0">
                <a:latin typeface="Verdana"/>
                <a:cs typeface="Verdana"/>
              </a:rPr>
              <a:t>Khởi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55" dirty="0">
                <a:latin typeface="Verdana"/>
                <a:cs typeface="Verdana"/>
              </a:rPr>
              <a:t>tạo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50" dirty="0">
                <a:latin typeface="Verdana"/>
                <a:cs typeface="Verdana"/>
              </a:rPr>
              <a:t>tài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5" dirty="0">
                <a:latin typeface="Verdana"/>
                <a:cs typeface="Verdana"/>
              </a:rPr>
              <a:t>khoản  </a:t>
            </a:r>
            <a:r>
              <a:rPr sz="1200" b="1" spc="-125" dirty="0">
                <a:latin typeface="Verdana"/>
                <a:cs typeface="Verdana"/>
              </a:rPr>
              <a:t>v</a:t>
            </a:r>
            <a:r>
              <a:rPr sz="1200" b="1" spc="-30" dirty="0">
                <a:latin typeface="Verdana"/>
                <a:cs typeface="Verdana"/>
              </a:rPr>
              <a:t>à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95" dirty="0">
                <a:latin typeface="Verdana"/>
                <a:cs typeface="Verdana"/>
              </a:rPr>
              <a:t>hướng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0" dirty="0">
                <a:latin typeface="Verdana"/>
                <a:cs typeface="Verdana"/>
              </a:rPr>
              <a:t>dẫn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110" dirty="0">
                <a:latin typeface="Verdana"/>
                <a:cs typeface="Verdana"/>
              </a:rPr>
              <a:t>sử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90" dirty="0">
                <a:latin typeface="Verdana"/>
                <a:cs typeface="Verdana"/>
              </a:rPr>
              <a:t>dụng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6230" y="3043658"/>
            <a:ext cx="180784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30700"/>
              </a:lnSpc>
              <a:spcBef>
                <a:spcPts val="100"/>
              </a:spcBef>
            </a:pPr>
            <a:r>
              <a:rPr sz="1100" spc="40" dirty="0">
                <a:latin typeface="Tahoma"/>
                <a:cs typeface="Tahoma"/>
              </a:rPr>
              <a:t>Quý </a:t>
            </a:r>
            <a:r>
              <a:rPr sz="1100" spc="45" dirty="0">
                <a:latin typeface="Tahoma"/>
                <a:cs typeface="Tahoma"/>
              </a:rPr>
              <a:t>Khách </a:t>
            </a:r>
            <a:r>
              <a:rPr sz="1100" spc="65" dirty="0">
                <a:latin typeface="Tahoma"/>
                <a:cs typeface="Tahoma"/>
              </a:rPr>
              <a:t>Hàng </a:t>
            </a:r>
            <a:r>
              <a:rPr sz="1100" spc="15" dirty="0">
                <a:latin typeface="Tahoma"/>
                <a:cs typeface="Tahoma"/>
              </a:rPr>
              <a:t>được </a:t>
            </a:r>
            <a:r>
              <a:rPr sz="1100" spc="55" dirty="0">
                <a:latin typeface="Tahoma"/>
                <a:cs typeface="Tahoma"/>
              </a:rPr>
              <a:t>cấp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tài </a:t>
            </a:r>
            <a:r>
              <a:rPr sz="1100" spc="15" dirty="0">
                <a:latin typeface="Tahoma"/>
                <a:cs typeface="Tahoma"/>
              </a:rPr>
              <a:t>khoản, </a:t>
            </a:r>
            <a:r>
              <a:rPr sz="1100" spc="35" dirty="0">
                <a:latin typeface="Tahoma"/>
                <a:cs typeface="Tahoma"/>
              </a:rPr>
              <a:t>tài </a:t>
            </a:r>
            <a:r>
              <a:rPr sz="1100" spc="15" dirty="0">
                <a:latin typeface="Tahoma"/>
                <a:cs typeface="Tahoma"/>
              </a:rPr>
              <a:t>liệu </a:t>
            </a:r>
            <a:r>
              <a:rPr sz="1100" spc="20" dirty="0">
                <a:latin typeface="Tahoma"/>
                <a:cs typeface="Tahoma"/>
              </a:rPr>
              <a:t>hướng </a:t>
            </a:r>
            <a:r>
              <a:rPr sz="1100" spc="2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dẫn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vật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(nếu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chọn </a:t>
            </a:r>
            <a:r>
              <a:rPr sz="1100" spc="-32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mua)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52442" y="1454802"/>
            <a:ext cx="500380" cy="1057275"/>
            <a:chOff x="7552442" y="1454802"/>
            <a:chExt cx="500380" cy="105727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2442" y="2011771"/>
              <a:ext cx="499819" cy="4998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2442" y="1454802"/>
              <a:ext cx="499819" cy="499819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5148619" y="1229781"/>
            <a:ext cx="977900" cy="977900"/>
          </a:xfrm>
          <a:custGeom>
            <a:avLst/>
            <a:gdLst/>
            <a:ahLst/>
            <a:cxnLst/>
            <a:rect l="l" t="t" r="r" b="b"/>
            <a:pathLst>
              <a:path w="977900" h="977900">
                <a:moveTo>
                  <a:pt x="0" y="488768"/>
                </a:moveTo>
                <a:lnTo>
                  <a:pt x="2237" y="441696"/>
                </a:lnTo>
                <a:lnTo>
                  <a:pt x="8813" y="395891"/>
                </a:lnTo>
                <a:lnTo>
                  <a:pt x="19522" y="351556"/>
                </a:lnTo>
                <a:lnTo>
                  <a:pt x="34160" y="308896"/>
                </a:lnTo>
                <a:lnTo>
                  <a:pt x="52522" y="268117"/>
                </a:lnTo>
                <a:lnTo>
                  <a:pt x="74403" y="229424"/>
                </a:lnTo>
                <a:lnTo>
                  <a:pt x="99598" y="193020"/>
                </a:lnTo>
                <a:lnTo>
                  <a:pt x="127902" y="159111"/>
                </a:lnTo>
                <a:lnTo>
                  <a:pt x="159111" y="127902"/>
                </a:lnTo>
                <a:lnTo>
                  <a:pt x="193020" y="99598"/>
                </a:lnTo>
                <a:lnTo>
                  <a:pt x="229423" y="74403"/>
                </a:lnTo>
                <a:lnTo>
                  <a:pt x="268117" y="52522"/>
                </a:lnTo>
                <a:lnTo>
                  <a:pt x="308896" y="34160"/>
                </a:lnTo>
                <a:lnTo>
                  <a:pt x="351555" y="19522"/>
                </a:lnTo>
                <a:lnTo>
                  <a:pt x="395890" y="8813"/>
                </a:lnTo>
                <a:lnTo>
                  <a:pt x="441696" y="2237"/>
                </a:lnTo>
                <a:lnTo>
                  <a:pt x="488768" y="0"/>
                </a:lnTo>
                <a:lnTo>
                  <a:pt x="537077" y="2391"/>
                </a:lnTo>
                <a:lnTo>
                  <a:pt x="584567" y="9478"/>
                </a:lnTo>
                <a:lnTo>
                  <a:pt x="630919" y="21127"/>
                </a:lnTo>
                <a:lnTo>
                  <a:pt x="675812" y="37205"/>
                </a:lnTo>
                <a:lnTo>
                  <a:pt x="718924" y="57580"/>
                </a:lnTo>
                <a:lnTo>
                  <a:pt x="759937" y="82118"/>
                </a:lnTo>
                <a:lnTo>
                  <a:pt x="798529" y="110688"/>
                </a:lnTo>
                <a:lnTo>
                  <a:pt x="834379" y="143157"/>
                </a:lnTo>
                <a:lnTo>
                  <a:pt x="866848" y="179007"/>
                </a:lnTo>
                <a:lnTo>
                  <a:pt x="895418" y="217599"/>
                </a:lnTo>
                <a:lnTo>
                  <a:pt x="919956" y="258612"/>
                </a:lnTo>
                <a:lnTo>
                  <a:pt x="940331" y="301724"/>
                </a:lnTo>
                <a:lnTo>
                  <a:pt x="956409" y="346617"/>
                </a:lnTo>
                <a:lnTo>
                  <a:pt x="968058" y="392969"/>
                </a:lnTo>
                <a:lnTo>
                  <a:pt x="975145" y="440459"/>
                </a:lnTo>
                <a:lnTo>
                  <a:pt x="977536" y="488768"/>
                </a:lnTo>
                <a:lnTo>
                  <a:pt x="975299" y="535840"/>
                </a:lnTo>
                <a:lnTo>
                  <a:pt x="968723" y="581645"/>
                </a:lnTo>
                <a:lnTo>
                  <a:pt x="958014" y="625980"/>
                </a:lnTo>
                <a:lnTo>
                  <a:pt x="943376" y="668640"/>
                </a:lnTo>
                <a:lnTo>
                  <a:pt x="925014" y="709419"/>
                </a:lnTo>
                <a:lnTo>
                  <a:pt x="903133" y="748113"/>
                </a:lnTo>
                <a:lnTo>
                  <a:pt x="877938" y="784516"/>
                </a:lnTo>
                <a:lnTo>
                  <a:pt x="849634" y="818425"/>
                </a:lnTo>
                <a:lnTo>
                  <a:pt x="818425" y="849634"/>
                </a:lnTo>
                <a:lnTo>
                  <a:pt x="784516" y="877938"/>
                </a:lnTo>
                <a:lnTo>
                  <a:pt x="748112" y="903134"/>
                </a:lnTo>
                <a:lnTo>
                  <a:pt x="709419" y="925014"/>
                </a:lnTo>
                <a:lnTo>
                  <a:pt x="668640" y="943376"/>
                </a:lnTo>
                <a:lnTo>
                  <a:pt x="625980" y="958014"/>
                </a:lnTo>
                <a:lnTo>
                  <a:pt x="581645" y="968724"/>
                </a:lnTo>
                <a:lnTo>
                  <a:pt x="535839" y="975299"/>
                </a:lnTo>
                <a:lnTo>
                  <a:pt x="488768" y="977537"/>
                </a:lnTo>
                <a:lnTo>
                  <a:pt x="441696" y="975299"/>
                </a:lnTo>
                <a:lnTo>
                  <a:pt x="395890" y="968724"/>
                </a:lnTo>
                <a:lnTo>
                  <a:pt x="351555" y="958014"/>
                </a:lnTo>
                <a:lnTo>
                  <a:pt x="308896" y="943376"/>
                </a:lnTo>
                <a:lnTo>
                  <a:pt x="268117" y="925014"/>
                </a:lnTo>
                <a:lnTo>
                  <a:pt x="229423" y="903134"/>
                </a:lnTo>
                <a:lnTo>
                  <a:pt x="193020" y="877938"/>
                </a:lnTo>
                <a:lnTo>
                  <a:pt x="159111" y="849634"/>
                </a:lnTo>
                <a:lnTo>
                  <a:pt x="127902" y="818425"/>
                </a:lnTo>
                <a:lnTo>
                  <a:pt x="99598" y="784516"/>
                </a:lnTo>
                <a:lnTo>
                  <a:pt x="74403" y="748113"/>
                </a:lnTo>
                <a:lnTo>
                  <a:pt x="52522" y="709419"/>
                </a:lnTo>
                <a:lnTo>
                  <a:pt x="34160" y="668640"/>
                </a:lnTo>
                <a:lnTo>
                  <a:pt x="19522" y="625980"/>
                </a:lnTo>
                <a:lnTo>
                  <a:pt x="8813" y="581645"/>
                </a:lnTo>
                <a:lnTo>
                  <a:pt x="2237" y="535840"/>
                </a:lnTo>
                <a:lnTo>
                  <a:pt x="0" y="488768"/>
                </a:lnTo>
                <a:close/>
              </a:path>
            </a:pathLst>
          </a:custGeom>
          <a:ln w="9524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10880" y="2324965"/>
            <a:ext cx="1053465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30200"/>
              </a:lnSpc>
              <a:spcBef>
                <a:spcPts val="100"/>
              </a:spcBef>
            </a:pPr>
            <a:r>
              <a:rPr sz="1200" b="1" spc="-130" dirty="0">
                <a:latin typeface="Verdana"/>
                <a:cs typeface="Verdana"/>
              </a:rPr>
              <a:t>K</a:t>
            </a:r>
            <a:r>
              <a:rPr sz="1200" b="1" spc="-114" dirty="0">
                <a:latin typeface="Verdana"/>
                <a:cs typeface="Verdana"/>
              </a:rPr>
              <a:t>ý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85" dirty="0">
                <a:latin typeface="Verdana"/>
                <a:cs typeface="Verdana"/>
              </a:rPr>
              <a:t>hợp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0" dirty="0">
                <a:latin typeface="Verdana"/>
                <a:cs typeface="Verdana"/>
              </a:rPr>
              <a:t>đồng  </a:t>
            </a:r>
            <a:r>
              <a:rPr sz="1200" b="1" spc="-185" dirty="0">
                <a:latin typeface="Verdana"/>
                <a:cs typeface="Verdana"/>
              </a:rPr>
              <a:t>&amp;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85" dirty="0">
                <a:latin typeface="Verdana"/>
                <a:cs typeface="Verdana"/>
              </a:rPr>
              <a:t>Thanh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0" dirty="0">
                <a:latin typeface="Verdana"/>
                <a:cs typeface="Verdana"/>
              </a:rPr>
              <a:t>toán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37253" y="3043658"/>
            <a:ext cx="1802130" cy="68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25" algn="just">
              <a:lnSpc>
                <a:spcPct val="130700"/>
              </a:lnSpc>
              <a:spcBef>
                <a:spcPts val="100"/>
              </a:spcBef>
            </a:pPr>
            <a:r>
              <a:rPr sz="1100" spc="40" dirty="0">
                <a:latin typeface="Tahoma"/>
                <a:cs typeface="Tahoma"/>
              </a:rPr>
              <a:t>Quý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Khách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65" dirty="0">
                <a:latin typeface="Tahoma"/>
                <a:cs typeface="Tahoma"/>
              </a:rPr>
              <a:t>Hàng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hài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lòng, </a:t>
            </a:r>
            <a:r>
              <a:rPr sz="1100" spc="15" dirty="0">
                <a:latin typeface="Tahoma"/>
                <a:cs typeface="Tahoma"/>
              </a:rPr>
              <a:t> ký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đồng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thanh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toán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giá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trị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đơn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đã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đăng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ký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52337" y="1413646"/>
            <a:ext cx="582295" cy="1202690"/>
            <a:chOff x="5352337" y="1413646"/>
            <a:chExt cx="582295" cy="12026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2337" y="2033878"/>
              <a:ext cx="582131" cy="5821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2337" y="1413646"/>
              <a:ext cx="582131" cy="582131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2976919" y="1229781"/>
            <a:ext cx="977900" cy="977900"/>
          </a:xfrm>
          <a:custGeom>
            <a:avLst/>
            <a:gdLst/>
            <a:ahLst/>
            <a:cxnLst/>
            <a:rect l="l" t="t" r="r" b="b"/>
            <a:pathLst>
              <a:path w="977900" h="977900">
                <a:moveTo>
                  <a:pt x="0" y="488768"/>
                </a:moveTo>
                <a:lnTo>
                  <a:pt x="2237" y="441696"/>
                </a:lnTo>
                <a:lnTo>
                  <a:pt x="8813" y="395891"/>
                </a:lnTo>
                <a:lnTo>
                  <a:pt x="19522" y="351556"/>
                </a:lnTo>
                <a:lnTo>
                  <a:pt x="34160" y="308896"/>
                </a:lnTo>
                <a:lnTo>
                  <a:pt x="52522" y="268117"/>
                </a:lnTo>
                <a:lnTo>
                  <a:pt x="74403" y="229424"/>
                </a:lnTo>
                <a:lnTo>
                  <a:pt x="99598" y="193020"/>
                </a:lnTo>
                <a:lnTo>
                  <a:pt x="127902" y="159111"/>
                </a:lnTo>
                <a:lnTo>
                  <a:pt x="159111" y="127902"/>
                </a:lnTo>
                <a:lnTo>
                  <a:pt x="193020" y="99598"/>
                </a:lnTo>
                <a:lnTo>
                  <a:pt x="229424" y="74403"/>
                </a:lnTo>
                <a:lnTo>
                  <a:pt x="268117" y="52522"/>
                </a:lnTo>
                <a:lnTo>
                  <a:pt x="308896" y="34160"/>
                </a:lnTo>
                <a:lnTo>
                  <a:pt x="351556" y="19522"/>
                </a:lnTo>
                <a:lnTo>
                  <a:pt x="395891" y="8813"/>
                </a:lnTo>
                <a:lnTo>
                  <a:pt x="441696" y="2237"/>
                </a:lnTo>
                <a:lnTo>
                  <a:pt x="488768" y="0"/>
                </a:lnTo>
                <a:lnTo>
                  <a:pt x="537077" y="2391"/>
                </a:lnTo>
                <a:lnTo>
                  <a:pt x="584567" y="9478"/>
                </a:lnTo>
                <a:lnTo>
                  <a:pt x="630919" y="21127"/>
                </a:lnTo>
                <a:lnTo>
                  <a:pt x="675812" y="37205"/>
                </a:lnTo>
                <a:lnTo>
                  <a:pt x="718925" y="57580"/>
                </a:lnTo>
                <a:lnTo>
                  <a:pt x="759937" y="82118"/>
                </a:lnTo>
                <a:lnTo>
                  <a:pt x="798529" y="110688"/>
                </a:lnTo>
                <a:lnTo>
                  <a:pt x="834380" y="143157"/>
                </a:lnTo>
                <a:lnTo>
                  <a:pt x="866848" y="179007"/>
                </a:lnTo>
                <a:lnTo>
                  <a:pt x="895418" y="217599"/>
                </a:lnTo>
                <a:lnTo>
                  <a:pt x="919957" y="258612"/>
                </a:lnTo>
                <a:lnTo>
                  <a:pt x="940331" y="301724"/>
                </a:lnTo>
                <a:lnTo>
                  <a:pt x="956410" y="346617"/>
                </a:lnTo>
                <a:lnTo>
                  <a:pt x="968058" y="392969"/>
                </a:lnTo>
                <a:lnTo>
                  <a:pt x="975145" y="440459"/>
                </a:lnTo>
                <a:lnTo>
                  <a:pt x="977537" y="488768"/>
                </a:lnTo>
                <a:lnTo>
                  <a:pt x="975299" y="535840"/>
                </a:lnTo>
                <a:lnTo>
                  <a:pt x="968724" y="581645"/>
                </a:lnTo>
                <a:lnTo>
                  <a:pt x="958014" y="625980"/>
                </a:lnTo>
                <a:lnTo>
                  <a:pt x="943376" y="668640"/>
                </a:lnTo>
                <a:lnTo>
                  <a:pt x="925014" y="709419"/>
                </a:lnTo>
                <a:lnTo>
                  <a:pt x="903133" y="748113"/>
                </a:lnTo>
                <a:lnTo>
                  <a:pt x="877938" y="784516"/>
                </a:lnTo>
                <a:lnTo>
                  <a:pt x="849634" y="818425"/>
                </a:lnTo>
                <a:lnTo>
                  <a:pt x="818425" y="849634"/>
                </a:lnTo>
                <a:lnTo>
                  <a:pt x="784516" y="877938"/>
                </a:lnTo>
                <a:lnTo>
                  <a:pt x="748113" y="903134"/>
                </a:lnTo>
                <a:lnTo>
                  <a:pt x="709419" y="925014"/>
                </a:lnTo>
                <a:lnTo>
                  <a:pt x="668640" y="943376"/>
                </a:lnTo>
                <a:lnTo>
                  <a:pt x="625980" y="958014"/>
                </a:lnTo>
                <a:lnTo>
                  <a:pt x="581645" y="968724"/>
                </a:lnTo>
                <a:lnTo>
                  <a:pt x="535840" y="975299"/>
                </a:lnTo>
                <a:lnTo>
                  <a:pt x="488768" y="977537"/>
                </a:lnTo>
                <a:lnTo>
                  <a:pt x="441696" y="975299"/>
                </a:lnTo>
                <a:lnTo>
                  <a:pt x="395891" y="968724"/>
                </a:lnTo>
                <a:lnTo>
                  <a:pt x="351556" y="958014"/>
                </a:lnTo>
                <a:lnTo>
                  <a:pt x="308896" y="943376"/>
                </a:lnTo>
                <a:lnTo>
                  <a:pt x="268117" y="925014"/>
                </a:lnTo>
                <a:lnTo>
                  <a:pt x="229424" y="903134"/>
                </a:lnTo>
                <a:lnTo>
                  <a:pt x="193020" y="877938"/>
                </a:lnTo>
                <a:lnTo>
                  <a:pt x="159111" y="849634"/>
                </a:lnTo>
                <a:lnTo>
                  <a:pt x="127902" y="818425"/>
                </a:lnTo>
                <a:lnTo>
                  <a:pt x="99598" y="784516"/>
                </a:lnTo>
                <a:lnTo>
                  <a:pt x="74403" y="748113"/>
                </a:lnTo>
                <a:lnTo>
                  <a:pt x="52522" y="709419"/>
                </a:lnTo>
                <a:lnTo>
                  <a:pt x="34160" y="668640"/>
                </a:lnTo>
                <a:lnTo>
                  <a:pt x="19522" y="625980"/>
                </a:lnTo>
                <a:lnTo>
                  <a:pt x="8813" y="581645"/>
                </a:lnTo>
                <a:lnTo>
                  <a:pt x="2237" y="535840"/>
                </a:lnTo>
                <a:lnTo>
                  <a:pt x="0" y="488768"/>
                </a:lnTo>
                <a:close/>
              </a:path>
            </a:pathLst>
          </a:custGeom>
          <a:ln w="9524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621060" y="2324958"/>
            <a:ext cx="1678939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" marR="5080" indent="-61594">
              <a:lnSpc>
                <a:spcPct val="130200"/>
              </a:lnSpc>
              <a:spcBef>
                <a:spcPts val="100"/>
              </a:spcBef>
            </a:pPr>
            <a:r>
              <a:rPr sz="1200" b="1" spc="-155" dirty="0">
                <a:latin typeface="Verdana"/>
                <a:cs typeface="Verdana"/>
              </a:rPr>
              <a:t>T</a:t>
            </a:r>
            <a:r>
              <a:rPr sz="1200" b="1" spc="-60" dirty="0">
                <a:latin typeface="Verdana"/>
                <a:cs typeface="Verdana"/>
              </a:rPr>
              <a:t>ạo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114" dirty="0">
                <a:latin typeface="Verdana"/>
                <a:cs typeface="Verdana"/>
              </a:rPr>
              <a:t>tem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90" dirty="0">
                <a:latin typeface="Verdana"/>
                <a:cs typeface="Verdana"/>
              </a:rPr>
              <a:t>dùng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90" dirty="0">
                <a:latin typeface="Verdana"/>
                <a:cs typeface="Verdana"/>
              </a:rPr>
              <a:t>thử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5" dirty="0">
                <a:latin typeface="Verdana"/>
                <a:cs typeface="Verdana"/>
              </a:rPr>
              <a:t>cho  </a:t>
            </a:r>
            <a:r>
              <a:rPr sz="1200" b="1" spc="-80" dirty="0">
                <a:latin typeface="Verdana"/>
                <a:cs typeface="Verdana"/>
              </a:rPr>
              <a:t>sản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95" dirty="0">
                <a:latin typeface="Verdana"/>
                <a:cs typeface="Verdana"/>
              </a:rPr>
              <a:t>phẩm</a:t>
            </a:r>
            <a:r>
              <a:rPr sz="1200" b="1" spc="-65" dirty="0">
                <a:latin typeface="Verdana"/>
                <a:cs typeface="Verdana"/>
              </a:rPr>
              <a:t> đặc </a:t>
            </a:r>
            <a:r>
              <a:rPr sz="1200" b="1" spc="-85" dirty="0">
                <a:latin typeface="Verdana"/>
                <a:cs typeface="Verdana"/>
              </a:rPr>
              <a:t>trưng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36792" y="3043652"/>
            <a:ext cx="1849120" cy="68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30700"/>
              </a:lnSpc>
              <a:spcBef>
                <a:spcPts val="100"/>
              </a:spcBef>
            </a:pPr>
            <a:r>
              <a:rPr sz="1100" spc="15" dirty="0">
                <a:latin typeface="Tahoma"/>
                <a:cs typeface="Tahoma"/>
              </a:rPr>
              <a:t>mTrace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tặng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TXNG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điện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tử </a:t>
            </a:r>
            <a:r>
              <a:rPr sz="1100" spc="30" dirty="0">
                <a:latin typeface="Tahoma"/>
                <a:cs typeface="Tahoma"/>
              </a:rPr>
              <a:t>cho </a:t>
            </a:r>
            <a:r>
              <a:rPr sz="1100" spc="55" dirty="0">
                <a:latin typeface="Tahoma"/>
                <a:cs typeface="Tahoma"/>
              </a:rPr>
              <a:t>01 sản </a:t>
            </a:r>
            <a:r>
              <a:rPr sz="1100" spc="50" dirty="0">
                <a:latin typeface="Tahoma"/>
                <a:cs typeface="Tahoma"/>
              </a:rPr>
              <a:t>phẩm </a:t>
            </a:r>
            <a:r>
              <a:rPr sz="1100" spc="45" dirty="0">
                <a:latin typeface="Tahoma"/>
                <a:cs typeface="Tahoma"/>
              </a:rPr>
              <a:t>đặc </a:t>
            </a:r>
            <a:r>
              <a:rPr sz="1100" spc="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trưng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Quý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Khách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65" dirty="0">
                <a:latin typeface="Tahoma"/>
                <a:cs typeface="Tahoma"/>
              </a:rPr>
              <a:t>Hàng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22528" y="1420031"/>
            <a:ext cx="500380" cy="1198880"/>
            <a:chOff x="3222528" y="1420031"/>
            <a:chExt cx="500380" cy="119888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2528" y="2038349"/>
              <a:ext cx="499819" cy="5802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2528" y="1420031"/>
              <a:ext cx="499819" cy="580218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805219" y="1229781"/>
            <a:ext cx="977900" cy="977900"/>
          </a:xfrm>
          <a:custGeom>
            <a:avLst/>
            <a:gdLst/>
            <a:ahLst/>
            <a:cxnLst/>
            <a:rect l="l" t="t" r="r" b="b"/>
            <a:pathLst>
              <a:path w="977900" h="977900">
                <a:moveTo>
                  <a:pt x="0" y="488768"/>
                </a:moveTo>
                <a:lnTo>
                  <a:pt x="2237" y="441696"/>
                </a:lnTo>
                <a:lnTo>
                  <a:pt x="8813" y="395891"/>
                </a:lnTo>
                <a:lnTo>
                  <a:pt x="19522" y="351556"/>
                </a:lnTo>
                <a:lnTo>
                  <a:pt x="34160" y="308896"/>
                </a:lnTo>
                <a:lnTo>
                  <a:pt x="52522" y="268117"/>
                </a:lnTo>
                <a:lnTo>
                  <a:pt x="74403" y="229424"/>
                </a:lnTo>
                <a:lnTo>
                  <a:pt x="99598" y="193020"/>
                </a:lnTo>
                <a:lnTo>
                  <a:pt x="127902" y="159111"/>
                </a:lnTo>
                <a:lnTo>
                  <a:pt x="159111" y="127902"/>
                </a:lnTo>
                <a:lnTo>
                  <a:pt x="193020" y="99598"/>
                </a:lnTo>
                <a:lnTo>
                  <a:pt x="229424" y="74403"/>
                </a:lnTo>
                <a:lnTo>
                  <a:pt x="268117" y="52522"/>
                </a:lnTo>
                <a:lnTo>
                  <a:pt x="308896" y="34160"/>
                </a:lnTo>
                <a:lnTo>
                  <a:pt x="351556" y="19522"/>
                </a:lnTo>
                <a:lnTo>
                  <a:pt x="395891" y="8813"/>
                </a:lnTo>
                <a:lnTo>
                  <a:pt x="441696" y="2237"/>
                </a:lnTo>
                <a:lnTo>
                  <a:pt x="488768" y="0"/>
                </a:lnTo>
                <a:lnTo>
                  <a:pt x="537077" y="2391"/>
                </a:lnTo>
                <a:lnTo>
                  <a:pt x="584567" y="9478"/>
                </a:lnTo>
                <a:lnTo>
                  <a:pt x="630919" y="21127"/>
                </a:lnTo>
                <a:lnTo>
                  <a:pt x="675812" y="37205"/>
                </a:lnTo>
                <a:lnTo>
                  <a:pt x="718925" y="57580"/>
                </a:lnTo>
                <a:lnTo>
                  <a:pt x="759937" y="82118"/>
                </a:lnTo>
                <a:lnTo>
                  <a:pt x="798529" y="110688"/>
                </a:lnTo>
                <a:lnTo>
                  <a:pt x="834380" y="143157"/>
                </a:lnTo>
                <a:lnTo>
                  <a:pt x="866848" y="179007"/>
                </a:lnTo>
                <a:lnTo>
                  <a:pt x="895418" y="217599"/>
                </a:lnTo>
                <a:lnTo>
                  <a:pt x="919957" y="258612"/>
                </a:lnTo>
                <a:lnTo>
                  <a:pt x="940331" y="301724"/>
                </a:lnTo>
                <a:lnTo>
                  <a:pt x="956410" y="346617"/>
                </a:lnTo>
                <a:lnTo>
                  <a:pt x="968058" y="392969"/>
                </a:lnTo>
                <a:lnTo>
                  <a:pt x="975145" y="440459"/>
                </a:lnTo>
                <a:lnTo>
                  <a:pt x="977537" y="488768"/>
                </a:lnTo>
                <a:lnTo>
                  <a:pt x="975299" y="535840"/>
                </a:lnTo>
                <a:lnTo>
                  <a:pt x="968724" y="581645"/>
                </a:lnTo>
                <a:lnTo>
                  <a:pt x="958014" y="625980"/>
                </a:lnTo>
                <a:lnTo>
                  <a:pt x="943376" y="668640"/>
                </a:lnTo>
                <a:lnTo>
                  <a:pt x="925014" y="709419"/>
                </a:lnTo>
                <a:lnTo>
                  <a:pt x="903134" y="748113"/>
                </a:lnTo>
                <a:lnTo>
                  <a:pt x="877938" y="784516"/>
                </a:lnTo>
                <a:lnTo>
                  <a:pt x="849634" y="818425"/>
                </a:lnTo>
                <a:lnTo>
                  <a:pt x="818425" y="849634"/>
                </a:lnTo>
                <a:lnTo>
                  <a:pt x="784516" y="877938"/>
                </a:lnTo>
                <a:lnTo>
                  <a:pt x="748113" y="903134"/>
                </a:lnTo>
                <a:lnTo>
                  <a:pt x="709419" y="925014"/>
                </a:lnTo>
                <a:lnTo>
                  <a:pt x="668640" y="943376"/>
                </a:lnTo>
                <a:lnTo>
                  <a:pt x="625981" y="958014"/>
                </a:lnTo>
                <a:lnTo>
                  <a:pt x="581646" y="968724"/>
                </a:lnTo>
                <a:lnTo>
                  <a:pt x="535840" y="975299"/>
                </a:lnTo>
                <a:lnTo>
                  <a:pt x="488768" y="977537"/>
                </a:lnTo>
                <a:lnTo>
                  <a:pt x="441696" y="975299"/>
                </a:lnTo>
                <a:lnTo>
                  <a:pt x="395891" y="968724"/>
                </a:lnTo>
                <a:lnTo>
                  <a:pt x="351556" y="958014"/>
                </a:lnTo>
                <a:lnTo>
                  <a:pt x="308896" y="943376"/>
                </a:lnTo>
                <a:lnTo>
                  <a:pt x="268117" y="925014"/>
                </a:lnTo>
                <a:lnTo>
                  <a:pt x="229424" y="903134"/>
                </a:lnTo>
                <a:lnTo>
                  <a:pt x="193020" y="877938"/>
                </a:lnTo>
                <a:lnTo>
                  <a:pt x="159111" y="849634"/>
                </a:lnTo>
                <a:lnTo>
                  <a:pt x="127902" y="818425"/>
                </a:lnTo>
                <a:lnTo>
                  <a:pt x="99598" y="784516"/>
                </a:lnTo>
                <a:lnTo>
                  <a:pt x="74403" y="748113"/>
                </a:lnTo>
                <a:lnTo>
                  <a:pt x="52522" y="709419"/>
                </a:lnTo>
                <a:lnTo>
                  <a:pt x="34160" y="668640"/>
                </a:lnTo>
                <a:lnTo>
                  <a:pt x="19522" y="625980"/>
                </a:lnTo>
                <a:lnTo>
                  <a:pt x="8813" y="581645"/>
                </a:lnTo>
                <a:lnTo>
                  <a:pt x="2237" y="535840"/>
                </a:lnTo>
                <a:lnTo>
                  <a:pt x="0" y="488768"/>
                </a:lnTo>
                <a:close/>
              </a:path>
            </a:pathLst>
          </a:custGeom>
          <a:ln w="9524">
            <a:solidFill>
              <a:srgbClr val="0063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2143" y="2380210"/>
            <a:ext cx="1403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5" dirty="0">
                <a:latin typeface="Verdana"/>
                <a:cs typeface="Verdana"/>
              </a:rPr>
              <a:t>T</a:t>
            </a:r>
            <a:r>
              <a:rPr sz="1200" b="1" spc="-114" dirty="0">
                <a:latin typeface="Verdana"/>
                <a:cs typeface="Verdana"/>
              </a:rPr>
              <a:t>ư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125" dirty="0">
                <a:latin typeface="Verdana"/>
                <a:cs typeface="Verdana"/>
              </a:rPr>
              <a:t>v</a:t>
            </a:r>
            <a:r>
              <a:rPr sz="1200" b="1" spc="-70" dirty="0">
                <a:latin typeface="Verdana"/>
                <a:cs typeface="Verdana"/>
              </a:rPr>
              <a:t>ấn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185" dirty="0">
                <a:latin typeface="Verdana"/>
                <a:cs typeface="Verdana"/>
              </a:rPr>
              <a:t>&amp;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75" dirty="0">
                <a:latin typeface="Verdana"/>
                <a:cs typeface="Verdana"/>
              </a:rPr>
              <a:t>Khảo</a:t>
            </a:r>
            <a:r>
              <a:rPr sz="1200" b="1" spc="-65" dirty="0">
                <a:latin typeface="Verdana"/>
                <a:cs typeface="Verdana"/>
              </a:rPr>
              <a:t> sát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0917" y="3043658"/>
            <a:ext cx="1727835" cy="68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30700"/>
              </a:lnSpc>
              <a:spcBef>
                <a:spcPts val="100"/>
              </a:spcBef>
            </a:pPr>
            <a:r>
              <a:rPr sz="1100" spc="45" dirty="0">
                <a:latin typeface="Tahoma"/>
                <a:cs typeface="Tahoma"/>
              </a:rPr>
              <a:t>Khảo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sát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nhu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cầu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Quý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Khách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65" dirty="0">
                <a:latin typeface="Tahoma"/>
                <a:cs typeface="Tahoma"/>
              </a:rPr>
              <a:t>Hàng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tư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vấn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loại </a:t>
            </a:r>
            <a:r>
              <a:rPr sz="1100" spc="-32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dịch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vụ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TXNG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phù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02123" y="1408668"/>
            <a:ext cx="584200" cy="1205865"/>
            <a:chOff x="1002123" y="1408668"/>
            <a:chExt cx="584200" cy="120586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2123" y="2030512"/>
              <a:ext cx="583743" cy="5837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2123" y="1408668"/>
              <a:ext cx="583743" cy="583743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735181" y="262511"/>
            <a:ext cx="60737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14" dirty="0">
                <a:solidFill>
                  <a:srgbClr val="000000"/>
                </a:solidFill>
              </a:rPr>
              <a:t>Triển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khai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nhanh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chóng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5" dirty="0">
                <a:solidFill>
                  <a:srgbClr val="000000"/>
                </a:solidFill>
              </a:rPr>
              <a:t>trong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vòng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85" dirty="0">
                <a:solidFill>
                  <a:srgbClr val="000000"/>
                </a:solidFill>
              </a:rPr>
              <a:t>04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00" dirty="0">
                <a:solidFill>
                  <a:srgbClr val="000000"/>
                </a:solidFill>
              </a:rPr>
              <a:t>bước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356" y="128718"/>
            <a:ext cx="847217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35" dirty="0">
                <a:solidFill>
                  <a:srgbClr val="000000"/>
                </a:solidFill>
              </a:rPr>
              <a:t>Đa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20" dirty="0">
                <a:solidFill>
                  <a:srgbClr val="000000"/>
                </a:solidFill>
              </a:rPr>
              <a:t>dạng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60" dirty="0">
                <a:solidFill>
                  <a:srgbClr val="000000"/>
                </a:solidFill>
              </a:rPr>
              <a:t>gói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dịch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vụ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5" dirty="0">
                <a:solidFill>
                  <a:srgbClr val="000000"/>
                </a:solidFill>
              </a:rPr>
              <a:t>phù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hợp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với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00" dirty="0">
                <a:solidFill>
                  <a:srgbClr val="000000"/>
                </a:solidFill>
              </a:rPr>
              <a:t>nhiều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quy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mô</a:t>
            </a:r>
            <a:r>
              <a:rPr sz="2300" spc="-40" dirty="0">
                <a:solidFill>
                  <a:srgbClr val="000000"/>
                </a:solidFill>
              </a:rPr>
              <a:t> </a:t>
            </a:r>
            <a:r>
              <a:rPr sz="2300" spc="-45" dirty="0">
                <a:solidFill>
                  <a:srgbClr val="000000"/>
                </a:solidFill>
              </a:rPr>
              <a:t>doanh </a:t>
            </a:r>
            <a:r>
              <a:rPr sz="2300" spc="-70" dirty="0">
                <a:solidFill>
                  <a:srgbClr val="000000"/>
                </a:solidFill>
              </a:rPr>
              <a:t>nghiệp</a:t>
            </a:r>
            <a:endParaRPr sz="23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4609" y="628762"/>
          <a:ext cx="8744582" cy="37926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3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8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75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05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06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772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675" marR="11112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8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GÓI</a:t>
                      </a:r>
                      <a:r>
                        <a:rPr sz="800" b="1" i="1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THUÊ  </a:t>
                      </a:r>
                      <a:r>
                        <a:rPr sz="800" b="1" i="1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BAO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99695" marR="92075" indent="81280">
                        <a:lnSpc>
                          <a:spcPct val="100000"/>
                        </a:lnSpc>
                      </a:pPr>
                      <a:r>
                        <a:rPr sz="700" b="1" i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ập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khách  hàng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mục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tiêu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16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Mô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tả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chức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năng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Mã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QR</a:t>
                      </a:r>
                      <a:endParaRPr sz="700">
                        <a:latin typeface="Verdana"/>
                        <a:cs typeface="Verdana"/>
                      </a:endParaRPr>
                    </a:p>
                    <a:p>
                      <a:pPr marL="88900" marR="80645" algn="ctr">
                        <a:lnSpc>
                          <a:spcPct val="100000"/>
                        </a:lnSpc>
                      </a:pP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xuất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xứ  </a:t>
                      </a:r>
                      <a:r>
                        <a:rPr sz="700" b="1" i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sản </a:t>
                      </a:r>
                      <a:r>
                        <a:rPr sz="700" b="1" i="1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phẩm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71755" marR="63500" indent="-635" algn="ctr">
                        <a:lnSpc>
                          <a:spcPct val="100000"/>
                        </a:lnSpc>
                      </a:pP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Ghi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nhật  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ý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sản  xuất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&amp;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truy  xuất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theo  </a:t>
                      </a:r>
                      <a:r>
                        <a:rPr sz="700" b="1" i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lô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9375" marR="71755" indent="52069" algn="just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700" b="1" i="1" spc="-8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Truy </a:t>
                      </a:r>
                      <a:r>
                        <a:rPr sz="700" b="1" i="1" spc="-8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xuất </a:t>
                      </a:r>
                      <a:r>
                        <a:rPr sz="700" b="1" i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theo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lô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6675" marR="58419" algn="ctr">
                        <a:lnSpc>
                          <a:spcPct val="100000"/>
                        </a:lnSpc>
                      </a:pPr>
                      <a:r>
                        <a:rPr sz="700" b="1" i="1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ruy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xuất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à  kiểm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soát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theo  từng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sản  phẩm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riêng  </a:t>
                      </a:r>
                      <a:r>
                        <a:rPr sz="700" b="1" i="1" spc="-6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biệt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04139" marR="96520" algn="ctr">
                        <a:lnSpc>
                          <a:spcPct val="100000"/>
                        </a:lnSpc>
                      </a:pPr>
                      <a:r>
                        <a:rPr sz="700" b="1" i="1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ư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ấn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chuẩn  hóa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thông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tin  hiển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thị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khi  người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dùng  qu</a:t>
                      </a:r>
                      <a:r>
                        <a:rPr sz="700" b="1" i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é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tem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08585" marR="100330" algn="ctr">
                        <a:lnSpc>
                          <a:spcPct val="100000"/>
                        </a:lnSpc>
                      </a:pPr>
                      <a:r>
                        <a:rPr sz="700" b="1" i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X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ác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thực  thông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tin  t</a:t>
                      </a:r>
                      <a:r>
                        <a:rPr sz="700" b="1" i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ên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nền  </a:t>
                      </a:r>
                      <a:r>
                        <a:rPr sz="700" b="1" i="1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tảng </a:t>
                      </a:r>
                      <a:r>
                        <a:rPr sz="700" b="1" i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Bloc</a:t>
                      </a:r>
                      <a:r>
                        <a:rPr sz="700" b="1" i="1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</a:t>
                      </a:r>
                      <a:r>
                        <a:rPr sz="700" b="1" i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chain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1AE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20775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PHÍ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SỬ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DỤNG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T="4445" marB="0" vert="vert270">
                    <a:lnL w="9525">
                      <a:solidFill>
                        <a:srgbClr val="005FAE"/>
                      </a:solidFill>
                      <a:prstDash val="solid"/>
                    </a:lnL>
                    <a:lnT w="9525">
                      <a:solidFill>
                        <a:srgbClr val="0061AE"/>
                      </a:solidFill>
                      <a:prstDash val="solid"/>
                    </a:lnT>
                    <a:lnB w="9525">
                      <a:solidFill>
                        <a:srgbClr val="0061AE"/>
                      </a:solidFill>
                      <a:prstDash val="solid"/>
                    </a:lnB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3185" marR="67945" indent="-12700" algn="just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phí  mở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tài  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khoản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97790" marR="89535" indent="40640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phí  thuê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bao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4139" marR="93345" indent="-3175" algn="just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phí  </a:t>
                      </a:r>
                      <a:r>
                        <a:rPr sz="7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hướng </a:t>
                      </a:r>
                      <a:r>
                        <a:rPr sz="700" b="1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dẫn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sử  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dụng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3505" marR="95885" indent="-63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Chi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phí  tem</a:t>
                      </a:r>
                      <a:r>
                        <a:rPr sz="700" b="1" spc="-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mã 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QR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solidFill>
                      <a:srgbClr val="DC1B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6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6675" marR="115570">
                        <a:lnSpc>
                          <a:spcPct val="100000"/>
                        </a:lnSpc>
                      </a:pPr>
                      <a:r>
                        <a:rPr sz="7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XUẤT </a:t>
                      </a:r>
                      <a:r>
                        <a:rPr sz="7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XỨ 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ẢN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PHẨM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3B5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8419" algn="just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Khách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hàng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muốn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có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QR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cho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các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sản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phẩm, nhu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cầu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giới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thiệu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và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in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cố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định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</a:t>
                      </a:r>
                      <a:r>
                        <a:rPr sz="700" spc="30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QR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trên</a:t>
                      </a:r>
                      <a:r>
                        <a:rPr sz="700" spc="-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bao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bì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032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8419" algn="just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Một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QR</a:t>
                      </a:r>
                      <a:r>
                        <a:rPr sz="700" spc="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dùng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chung cho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các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</a:t>
                      </a:r>
                      <a:r>
                        <a:rPr sz="700" spc="-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cùng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loại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66675" marR="58419" algn="just">
                        <a:lnSpc>
                          <a:spcPct val="100000"/>
                        </a:lnSpc>
                      </a:pPr>
                      <a:r>
                        <a:rPr sz="700" spc="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</a:t>
                      </a:r>
                      <a:r>
                        <a:rPr sz="700" spc="-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QR</a:t>
                      </a:r>
                      <a:r>
                        <a:rPr sz="700" spc="-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thể</a:t>
                      </a:r>
                      <a:r>
                        <a:rPr sz="700" spc="-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hiện</a:t>
                      </a:r>
                      <a:r>
                        <a:rPr sz="700" spc="-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hình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ảnh,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thông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tin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mô</a:t>
                      </a:r>
                      <a:r>
                        <a:rPr sz="700" spc="-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tả, </a:t>
                      </a:r>
                      <a:r>
                        <a:rPr sz="700" spc="-2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xuất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xứ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và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giấy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tờ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pháp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lý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032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 vert="vert270">
                    <a:lnL w="9525">
                      <a:solidFill>
                        <a:srgbClr val="005FAE"/>
                      </a:solidFill>
                      <a:prstDash val="solid"/>
                    </a:lnL>
                    <a:lnT w="9525">
                      <a:solidFill>
                        <a:srgbClr val="0061AE"/>
                      </a:solidFill>
                      <a:prstDash val="solid"/>
                    </a:lnT>
                    <a:lnB w="9525">
                      <a:solidFill>
                        <a:srgbClr val="0061AE"/>
                      </a:solidFill>
                      <a:prstDash val="solid"/>
                    </a:lnB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54305" marR="116205" indent="-35560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  </a:t>
                      </a:r>
                      <a:r>
                        <a:rPr sz="700" spc="15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9525">
                      <a:solidFill>
                        <a:srgbClr val="DC1B03"/>
                      </a:solidFill>
                      <a:prstDash val="solid"/>
                    </a:lnR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66675"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89230" marR="64135" indent="-117475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Theo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nhu  </a:t>
                      </a:r>
                      <a:r>
                        <a:rPr sz="700" spc="25" dirty="0">
                          <a:latin typeface="Tahoma"/>
                          <a:cs typeface="Tahoma"/>
                        </a:rPr>
                        <a:t>cầu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8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6675" marR="99060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TRUY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XU</a:t>
                      </a:r>
                      <a:r>
                        <a:rPr sz="7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Ấ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 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ẢN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PHẨM  THEO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LÔ 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XUẤT/ </a:t>
                      </a:r>
                      <a:r>
                        <a:rPr sz="700" b="1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THU 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HOẠCH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3B5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7150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Khách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hàng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muốn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ghi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lại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nhật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ký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xuất,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hoạt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động </a:t>
                      </a:r>
                      <a:r>
                        <a:rPr sz="700" spc="-2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tại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vùng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xuất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286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8419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Tất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cả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cùng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lô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dùng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chung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</a:t>
                      </a:r>
                      <a:r>
                        <a:rPr sz="700" spc="-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QR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66675" marR="58419" algn="just">
                        <a:lnSpc>
                          <a:spcPct val="100000"/>
                        </a:lnSpc>
                      </a:pP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Nhật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ký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xuất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rõ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ràng,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minh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bạch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thể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hiện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đầy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đủ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thông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tin</a:t>
                      </a:r>
                      <a:r>
                        <a:rPr sz="700" spc="-5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theo</a:t>
                      </a:r>
                      <a:r>
                        <a:rPr sz="700" spc="-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tiêu</a:t>
                      </a:r>
                      <a:r>
                        <a:rPr sz="700" spc="-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chuẩn.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286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 vert="vert270">
                    <a:lnL w="9525">
                      <a:solidFill>
                        <a:srgbClr val="005FAE"/>
                      </a:solidFill>
                      <a:prstDash val="solid"/>
                    </a:lnL>
                    <a:lnT w="9525">
                      <a:solidFill>
                        <a:srgbClr val="0061AE"/>
                      </a:solidFill>
                      <a:prstDash val="solid"/>
                    </a:lnT>
                    <a:lnB w="9525">
                      <a:solidFill>
                        <a:srgbClr val="0061AE"/>
                      </a:solidFill>
                      <a:prstDash val="solid"/>
                    </a:lnB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4305" marR="116205" indent="-3556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  </a:t>
                      </a:r>
                      <a:r>
                        <a:rPr sz="700" spc="15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700" spc="20" dirty="0">
                          <a:latin typeface="Tahoma"/>
                          <a:cs typeface="Tahoma"/>
                        </a:rPr>
                        <a:t>500.00đ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700" spc="-45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sản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phẩm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13208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Tahoma"/>
                          <a:cs typeface="Tahoma"/>
                        </a:rPr>
                        <a:t>/tháng*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66675"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89230" marR="64135" indent="-11747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Theo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nhu  </a:t>
                      </a:r>
                      <a:r>
                        <a:rPr sz="700" spc="25" dirty="0">
                          <a:latin typeface="Tahoma"/>
                          <a:cs typeface="Tahoma"/>
                        </a:rPr>
                        <a:t>cầu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675" marR="75565" algn="just">
                        <a:lnSpc>
                          <a:spcPct val="100000"/>
                        </a:lnSpc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TRUY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XU</a:t>
                      </a:r>
                      <a:r>
                        <a:rPr sz="7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Ấ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  TH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TỪNG  </a:t>
                      </a:r>
                      <a:r>
                        <a:rPr sz="700" b="1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SẢN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PHẨM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0063B5"/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Khách     </a:t>
                      </a:r>
                      <a:r>
                        <a:rPr sz="700" spc="7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hàng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66675" marR="58419" algn="just">
                        <a:lnSpc>
                          <a:spcPct val="100000"/>
                        </a:lnSpc>
                      </a:pP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muốn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TXNG </a:t>
                      </a:r>
                      <a:r>
                        <a:rPr sz="700" spc="-2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toàn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diện</a:t>
                      </a:r>
                      <a:r>
                        <a:rPr sz="700" spc="25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với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đối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tác/nhà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bán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lẻ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286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58419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Các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cùng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lô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dán 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mã </a:t>
                      </a:r>
                      <a:r>
                        <a:rPr sz="700" spc="4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QR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khác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nhau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66675" marR="58419" algn="just">
                        <a:lnSpc>
                          <a:spcPct val="100000"/>
                        </a:lnSpc>
                      </a:pP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Kiểm 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soát số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lượng </a:t>
                      </a:r>
                      <a:r>
                        <a:rPr sz="700" spc="1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sản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3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phẩm</a:t>
                      </a:r>
                      <a:r>
                        <a:rPr sz="700" spc="3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đã</a:t>
                      </a:r>
                      <a:r>
                        <a:rPr sz="700" spc="4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lưu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2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thông</a:t>
                      </a:r>
                      <a:r>
                        <a:rPr sz="700" spc="2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spc="5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trên </a:t>
                      </a:r>
                      <a:r>
                        <a:rPr sz="700" spc="1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thị </a:t>
                      </a:r>
                      <a:r>
                        <a:rPr sz="700" spc="-204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solidFill>
                            <a:srgbClr val="005FAE"/>
                          </a:solidFill>
                          <a:latin typeface="Tahoma"/>
                          <a:cs typeface="Tahoma"/>
                        </a:rPr>
                        <a:t>trường.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62865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  <a:solidFill>
                      <a:srgbClr val="C9DA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5FAE"/>
                      </a:solidFill>
                      <a:prstDash val="solid"/>
                    </a:lnL>
                    <a:lnR w="9525">
                      <a:solidFill>
                        <a:srgbClr val="005FAE"/>
                      </a:solidFill>
                      <a:prstDash val="solid"/>
                    </a:lnR>
                    <a:lnT w="9525">
                      <a:solidFill>
                        <a:srgbClr val="005FAE"/>
                      </a:solidFill>
                      <a:prstDash val="solid"/>
                    </a:lnT>
                    <a:lnB w="9525">
                      <a:solidFill>
                        <a:srgbClr val="005FA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 vert="vert270">
                    <a:lnL w="9525">
                      <a:solidFill>
                        <a:srgbClr val="005FAE"/>
                      </a:solidFill>
                      <a:prstDash val="solid"/>
                    </a:lnL>
                    <a:lnT w="9525">
                      <a:solidFill>
                        <a:srgbClr val="0061AE"/>
                      </a:solidFill>
                      <a:prstDash val="solid"/>
                    </a:lnT>
                    <a:lnB w="9525">
                      <a:solidFill>
                        <a:srgbClr val="0061AE"/>
                      </a:solidFill>
                      <a:prstDash val="solid"/>
                    </a:lnB>
                    <a:solidFill>
                      <a:srgbClr val="DC1B0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4305" marR="116205" indent="-355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  </a:t>
                      </a:r>
                      <a:r>
                        <a:rPr sz="700" spc="15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2235">
                        <a:lnSpc>
                          <a:spcPct val="100000"/>
                        </a:lnSpc>
                      </a:pPr>
                      <a:r>
                        <a:rPr sz="700" spc="20" dirty="0">
                          <a:latin typeface="Tahoma"/>
                          <a:cs typeface="Tahoma"/>
                        </a:rPr>
                        <a:t>750.000đ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700" spc="-45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sản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phẩm</a:t>
                      </a:r>
                      <a:endParaRPr sz="700">
                        <a:latin typeface="Tahoma"/>
                        <a:cs typeface="Tahoma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</a:pPr>
                      <a:r>
                        <a:rPr sz="700" spc="-5" dirty="0">
                          <a:latin typeface="Tahoma"/>
                          <a:cs typeface="Tahoma"/>
                        </a:rPr>
                        <a:t>/tháng*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66675" algn="r">
                        <a:lnSpc>
                          <a:spcPct val="100000"/>
                        </a:lnSpc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Miễn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phí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89230" marR="64135" indent="-11747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700" dirty="0">
                          <a:latin typeface="Tahoma"/>
                          <a:cs typeface="Tahoma"/>
                        </a:rPr>
                        <a:t>Theo</a:t>
                      </a:r>
                      <a:r>
                        <a:rPr sz="700" spc="-4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700" dirty="0">
                          <a:latin typeface="Tahoma"/>
                          <a:cs typeface="Tahoma"/>
                        </a:rPr>
                        <a:t>nhu  </a:t>
                      </a:r>
                      <a:r>
                        <a:rPr sz="700" spc="25" dirty="0">
                          <a:latin typeface="Tahoma"/>
                          <a:cs typeface="Tahoma"/>
                        </a:rPr>
                        <a:t>cầu</a:t>
                      </a:r>
                      <a:endParaRPr sz="7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DC1B03"/>
                      </a:solidFill>
                      <a:prstDash val="solid"/>
                    </a:lnL>
                    <a:lnR w="9525">
                      <a:solidFill>
                        <a:srgbClr val="DC1B03"/>
                      </a:solidFill>
                      <a:prstDash val="solid"/>
                    </a:lnR>
                    <a:lnT w="9525">
                      <a:solidFill>
                        <a:srgbClr val="DC1B03"/>
                      </a:solidFill>
                      <a:prstDash val="solid"/>
                    </a:lnT>
                    <a:lnB w="9525">
                      <a:solidFill>
                        <a:srgbClr val="DC1B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5100" y="1910311"/>
            <a:ext cx="158144" cy="1437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5100" y="3007936"/>
            <a:ext cx="158144" cy="1437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5100" y="4105561"/>
            <a:ext cx="158144" cy="1437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051" y="1910311"/>
            <a:ext cx="158144" cy="1437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051" y="3007936"/>
            <a:ext cx="158144" cy="1437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5051" y="4105561"/>
            <a:ext cx="158144" cy="1437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651" y="3007936"/>
            <a:ext cx="158144" cy="1437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651" y="4105561"/>
            <a:ext cx="158144" cy="14373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4513" y="4105561"/>
            <a:ext cx="158144" cy="14373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1175" y="4105561"/>
            <a:ext cx="158144" cy="14373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3138" y="4105561"/>
            <a:ext cx="158144" cy="14373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3138" y="3007936"/>
            <a:ext cx="158144" cy="14373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1175" y="3007936"/>
            <a:ext cx="158144" cy="143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171" y="2088122"/>
            <a:ext cx="534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297FD4"/>
                </a:solidFill>
                <a:latin typeface="Arial MT"/>
                <a:cs typeface="Arial MT"/>
              </a:rPr>
              <a:t>03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7302" y="2436130"/>
            <a:ext cx="520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404040"/>
                </a:solidFill>
                <a:latin typeface="Tahoma"/>
                <a:cs typeface="Tahoma"/>
              </a:rPr>
              <a:t>Tổng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quan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các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chức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năng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5" dirty="0">
                <a:solidFill>
                  <a:srgbClr val="404040"/>
                </a:solidFill>
                <a:latin typeface="Tahoma"/>
                <a:cs typeface="Tahoma"/>
              </a:rPr>
              <a:t>chính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404040"/>
                </a:solidFill>
                <a:latin typeface="Tahoma"/>
                <a:cs typeface="Tahoma"/>
              </a:rPr>
              <a:t>được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5" dirty="0">
                <a:solidFill>
                  <a:srgbClr val="404040"/>
                </a:solidFill>
                <a:latin typeface="Tahoma"/>
                <a:cs typeface="Tahoma"/>
              </a:rPr>
              <a:t>thiết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404040"/>
                </a:solidFill>
                <a:latin typeface="Tahoma"/>
                <a:cs typeface="Tahoma"/>
              </a:rPr>
              <a:t>kế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sẵn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49523" y="2321322"/>
            <a:ext cx="2391410" cy="0"/>
          </a:xfrm>
          <a:custGeom>
            <a:avLst/>
            <a:gdLst/>
            <a:ahLst/>
            <a:cxnLst/>
            <a:rect l="l" t="t" r="r" b="b"/>
            <a:pathLst>
              <a:path w="2391410">
                <a:moveTo>
                  <a:pt x="0" y="0"/>
                </a:moveTo>
                <a:lnTo>
                  <a:pt x="2390999" y="0"/>
                </a:lnTo>
              </a:path>
            </a:pathLst>
          </a:custGeom>
          <a:ln w="9524">
            <a:solidFill>
              <a:srgbClr val="297F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05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CHỨC</a:t>
            </a:r>
            <a:r>
              <a:rPr spc="-65" dirty="0"/>
              <a:t> </a:t>
            </a:r>
            <a:r>
              <a:rPr spc="15" dirty="0"/>
              <a:t>NĂNG</a:t>
            </a:r>
            <a:r>
              <a:rPr spc="-60" dirty="0"/>
              <a:t> </a:t>
            </a:r>
            <a:r>
              <a:rPr spc="55" dirty="0"/>
              <a:t>CỦA</a:t>
            </a:r>
            <a:r>
              <a:rPr spc="-65" dirty="0"/>
              <a:t> </a:t>
            </a:r>
            <a:r>
              <a:rPr spc="35" dirty="0"/>
              <a:t>PHẦN</a:t>
            </a:r>
            <a:r>
              <a:rPr spc="-60" dirty="0"/>
              <a:t> </a:t>
            </a:r>
            <a:r>
              <a:rPr spc="-80" dirty="0"/>
              <a:t>MỀM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100" y="137298"/>
            <a:ext cx="859599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45" dirty="0"/>
              <a:t>Quy </a:t>
            </a:r>
            <a:r>
              <a:rPr sz="2200" spc="-90" dirty="0"/>
              <a:t>trình</a:t>
            </a:r>
            <a:r>
              <a:rPr sz="2200" spc="-40" dirty="0"/>
              <a:t> </a:t>
            </a:r>
            <a:r>
              <a:rPr sz="2200" spc="-45" dirty="0"/>
              <a:t>quản</a:t>
            </a:r>
            <a:r>
              <a:rPr sz="2200" spc="-40" dirty="0"/>
              <a:t> </a:t>
            </a:r>
            <a:r>
              <a:rPr sz="2200" spc="-85" dirty="0"/>
              <a:t>lý</a:t>
            </a:r>
            <a:r>
              <a:rPr sz="2200" spc="-40" dirty="0"/>
              <a:t> </a:t>
            </a:r>
            <a:r>
              <a:rPr sz="2200" spc="-80" dirty="0"/>
              <a:t>chuỗi</a:t>
            </a:r>
            <a:r>
              <a:rPr sz="2200" spc="-40" dirty="0"/>
              <a:t> </a:t>
            </a:r>
            <a:r>
              <a:rPr sz="2200" spc="-25" dirty="0"/>
              <a:t>giá</a:t>
            </a:r>
            <a:r>
              <a:rPr sz="2200" spc="-40" dirty="0"/>
              <a:t> </a:t>
            </a:r>
            <a:r>
              <a:rPr sz="2200" spc="-90" dirty="0"/>
              <a:t>trị</a:t>
            </a:r>
            <a:r>
              <a:rPr sz="2200" spc="-45" dirty="0"/>
              <a:t> </a:t>
            </a:r>
            <a:r>
              <a:rPr sz="2200" spc="-210" dirty="0"/>
              <a:t>&amp;</a:t>
            </a:r>
            <a:r>
              <a:rPr sz="2200" spc="-40" dirty="0"/>
              <a:t> </a:t>
            </a:r>
            <a:r>
              <a:rPr sz="2200" spc="-20" dirty="0"/>
              <a:t>TXNG</a:t>
            </a:r>
            <a:r>
              <a:rPr sz="2200" spc="-40" dirty="0"/>
              <a:t> </a:t>
            </a:r>
            <a:r>
              <a:rPr sz="2200" spc="-90" dirty="0"/>
              <a:t>với</a:t>
            </a:r>
            <a:r>
              <a:rPr sz="2200" spc="-40" dirty="0"/>
              <a:t> Công </a:t>
            </a:r>
            <a:r>
              <a:rPr sz="2200" spc="-75" dirty="0"/>
              <a:t>nghệ</a:t>
            </a:r>
            <a:r>
              <a:rPr sz="2200" spc="-40" dirty="0"/>
              <a:t> </a:t>
            </a:r>
            <a:r>
              <a:rPr sz="2200" spc="-60" dirty="0"/>
              <a:t>Blockchain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383936" y="1188478"/>
            <a:ext cx="8491220" cy="1209040"/>
            <a:chOff x="383936" y="1188478"/>
            <a:chExt cx="8491220" cy="1209040"/>
          </a:xfrm>
        </p:grpSpPr>
        <p:sp>
          <p:nvSpPr>
            <p:cNvPr id="5" name="object 5"/>
            <p:cNvSpPr/>
            <p:nvPr/>
          </p:nvSpPr>
          <p:spPr>
            <a:xfrm>
              <a:off x="388699" y="2107906"/>
              <a:ext cx="8481695" cy="22860"/>
            </a:xfrm>
            <a:custGeom>
              <a:avLst/>
              <a:gdLst/>
              <a:ahLst/>
              <a:cxnLst/>
              <a:rect l="l" t="t" r="r" b="b"/>
              <a:pathLst>
                <a:path w="8481695" h="22860">
                  <a:moveTo>
                    <a:pt x="0" y="0"/>
                  </a:moveTo>
                  <a:lnTo>
                    <a:pt x="8481299" y="22799"/>
                  </a:lnTo>
                </a:path>
              </a:pathLst>
            </a:custGeom>
            <a:ln w="9524">
              <a:solidFill>
                <a:srgbClr val="092D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1310" y="1765337"/>
              <a:ext cx="1905" cy="448309"/>
            </a:xfrm>
            <a:custGeom>
              <a:avLst/>
              <a:gdLst/>
              <a:ahLst/>
              <a:cxnLst/>
              <a:rect l="l" t="t" r="r" b="b"/>
              <a:pathLst>
                <a:path w="1904" h="448310">
                  <a:moveTo>
                    <a:pt x="1536" y="0"/>
                  </a:moveTo>
                  <a:lnTo>
                    <a:pt x="0" y="448141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812" y="1685327"/>
              <a:ext cx="94296" cy="942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9825" y="2199029"/>
              <a:ext cx="122970" cy="1584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80210" y="1727424"/>
              <a:ext cx="1905" cy="448309"/>
            </a:xfrm>
            <a:custGeom>
              <a:avLst/>
              <a:gdLst/>
              <a:ahLst/>
              <a:cxnLst/>
              <a:rect l="l" t="t" r="r" b="b"/>
              <a:pathLst>
                <a:path w="1904" h="448310">
                  <a:moveTo>
                    <a:pt x="1536" y="0"/>
                  </a:moveTo>
                  <a:lnTo>
                    <a:pt x="0" y="448141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4712" y="1647415"/>
              <a:ext cx="94296" cy="942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8725" y="2161117"/>
              <a:ext cx="122970" cy="1584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41220" y="1765337"/>
              <a:ext cx="1905" cy="448309"/>
            </a:xfrm>
            <a:custGeom>
              <a:avLst/>
              <a:gdLst/>
              <a:ahLst/>
              <a:cxnLst/>
              <a:rect l="l" t="t" r="r" b="b"/>
              <a:pathLst>
                <a:path w="1904" h="448310">
                  <a:moveTo>
                    <a:pt x="1536" y="0"/>
                  </a:moveTo>
                  <a:lnTo>
                    <a:pt x="0" y="448141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5722" y="1685327"/>
              <a:ext cx="94297" cy="942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9735" y="2199029"/>
              <a:ext cx="122971" cy="1584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112526" y="1805349"/>
              <a:ext cx="1905" cy="448309"/>
            </a:xfrm>
            <a:custGeom>
              <a:avLst/>
              <a:gdLst/>
              <a:ahLst/>
              <a:cxnLst/>
              <a:rect l="l" t="t" r="r" b="b"/>
              <a:pathLst>
                <a:path w="1904" h="448310">
                  <a:moveTo>
                    <a:pt x="1537" y="0"/>
                  </a:moveTo>
                  <a:lnTo>
                    <a:pt x="0" y="448141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7027" y="1725340"/>
              <a:ext cx="94296" cy="942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1040" y="2239042"/>
              <a:ext cx="122971" cy="1584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0094" y="1194719"/>
              <a:ext cx="495176" cy="4951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5800" y="1203356"/>
              <a:ext cx="463837" cy="4883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0553" y="1188478"/>
              <a:ext cx="468307" cy="483560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3450" y="2762188"/>
            <a:ext cx="1021805" cy="457123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497763" y="830386"/>
            <a:ext cx="1370926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33045" marR="5080" indent="-220979">
              <a:lnSpc>
                <a:spcPct val="102299"/>
              </a:lnSpc>
              <a:spcBef>
                <a:spcPts val="70"/>
              </a:spcBef>
            </a:pPr>
            <a:r>
              <a:rPr sz="1100" b="1" spc="-5" dirty="0">
                <a:latin typeface="Roboto"/>
                <a:cs typeface="Roboto"/>
              </a:rPr>
              <a:t>Vùng nguyên </a:t>
            </a:r>
            <a:r>
              <a:rPr sz="1100" b="1" spc="-10" dirty="0">
                <a:latin typeface="Roboto"/>
                <a:cs typeface="Roboto"/>
              </a:rPr>
              <a:t>liệu, </a:t>
            </a:r>
            <a:r>
              <a:rPr sz="1100" b="1" spc="-26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vùng</a:t>
            </a:r>
            <a:r>
              <a:rPr sz="1100" b="1" spc="-1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trồng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18068" y="839711"/>
            <a:ext cx="1328569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0005" marR="5080" indent="-27940">
              <a:lnSpc>
                <a:spcPct val="102299"/>
              </a:lnSpc>
              <a:spcBef>
                <a:spcPts val="70"/>
              </a:spcBef>
            </a:pPr>
            <a:r>
              <a:rPr sz="1100" b="1" spc="-10" dirty="0">
                <a:latin typeface="Roboto"/>
                <a:cs typeface="Roboto"/>
              </a:rPr>
              <a:t>Nhà máy sản </a:t>
            </a:r>
            <a:r>
              <a:rPr sz="1100" b="1" spc="-15" dirty="0">
                <a:latin typeface="Roboto"/>
                <a:cs typeface="Roboto"/>
              </a:rPr>
              <a:t>xuất, </a:t>
            </a:r>
            <a:r>
              <a:rPr sz="1100" b="1" spc="-260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nhà</a:t>
            </a:r>
            <a:r>
              <a:rPr sz="1100" b="1" spc="-2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máy</a:t>
            </a:r>
            <a:r>
              <a:rPr sz="1100" b="1" spc="-20" dirty="0">
                <a:latin typeface="Roboto"/>
                <a:cs typeface="Roboto"/>
              </a:rPr>
              <a:t> </a:t>
            </a:r>
            <a:r>
              <a:rPr sz="1100" b="1" dirty="0">
                <a:latin typeface="Roboto"/>
                <a:cs typeface="Roboto"/>
              </a:rPr>
              <a:t>chế</a:t>
            </a:r>
            <a:r>
              <a:rPr sz="1100" b="1" spc="-20" dirty="0">
                <a:latin typeface="Roboto"/>
                <a:cs typeface="Roboto"/>
              </a:rPr>
              <a:t> </a:t>
            </a:r>
            <a:r>
              <a:rPr sz="1100" b="1" spc="-5" dirty="0">
                <a:latin typeface="Roboto"/>
                <a:cs typeface="Roboto"/>
              </a:rPr>
              <a:t>biến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15481" y="839711"/>
            <a:ext cx="1368634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43840" marR="5080" indent="-231775">
              <a:lnSpc>
                <a:spcPct val="102299"/>
              </a:lnSpc>
              <a:spcBef>
                <a:spcPts val="70"/>
              </a:spcBef>
            </a:pPr>
            <a:r>
              <a:rPr sz="1100" b="1" spc="-5" dirty="0">
                <a:latin typeface="Roboto"/>
                <a:cs typeface="Roboto"/>
              </a:rPr>
              <a:t>Đơn </a:t>
            </a:r>
            <a:r>
              <a:rPr sz="1100" b="1" spc="-10" dirty="0">
                <a:latin typeface="Roboto"/>
                <a:cs typeface="Roboto"/>
              </a:rPr>
              <a:t>vị </a:t>
            </a:r>
            <a:r>
              <a:rPr sz="1100" b="1" spc="-15" dirty="0">
                <a:latin typeface="Roboto"/>
                <a:cs typeface="Roboto"/>
              </a:rPr>
              <a:t>Xuất khẩu, </a:t>
            </a:r>
            <a:r>
              <a:rPr sz="1100" b="1" spc="-260" dirty="0">
                <a:latin typeface="Roboto"/>
                <a:cs typeface="Roboto"/>
              </a:rPr>
              <a:t> </a:t>
            </a:r>
            <a:r>
              <a:rPr sz="1100" b="1" spc="-5" dirty="0">
                <a:latin typeface="Roboto"/>
                <a:cs typeface="Roboto"/>
              </a:rPr>
              <a:t>Phân</a:t>
            </a:r>
            <a:r>
              <a:rPr sz="1100" b="1" spc="-1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phối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33494" y="844037"/>
            <a:ext cx="1127728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58115" marR="5080" indent="-146050">
              <a:lnSpc>
                <a:spcPct val="102299"/>
              </a:lnSpc>
              <a:spcBef>
                <a:spcPts val="70"/>
              </a:spcBef>
            </a:pPr>
            <a:r>
              <a:rPr sz="1100" b="1" spc="-5" dirty="0">
                <a:latin typeface="Roboto"/>
                <a:cs typeface="Roboto"/>
              </a:rPr>
              <a:t>Siê</a:t>
            </a:r>
            <a:r>
              <a:rPr sz="1100" b="1" dirty="0">
                <a:latin typeface="Roboto"/>
                <a:cs typeface="Roboto"/>
              </a:rPr>
              <a:t>u</a:t>
            </a:r>
            <a:r>
              <a:rPr sz="1100" b="1" spc="-35" dirty="0">
                <a:latin typeface="Roboto"/>
                <a:cs typeface="Roboto"/>
              </a:rPr>
              <a:t> </a:t>
            </a:r>
            <a:r>
              <a:rPr sz="1100" b="1" dirty="0">
                <a:latin typeface="Roboto"/>
                <a:cs typeface="Roboto"/>
              </a:rPr>
              <a:t>Thị,</a:t>
            </a:r>
            <a:r>
              <a:rPr sz="1100" b="1" spc="-5" dirty="0">
                <a:latin typeface="Roboto"/>
                <a:cs typeface="Roboto"/>
              </a:rPr>
              <a:t> Điểm  </a:t>
            </a:r>
            <a:r>
              <a:rPr sz="1100" b="1" spc="-10" dirty="0">
                <a:latin typeface="Roboto"/>
                <a:cs typeface="Roboto"/>
              </a:rPr>
              <a:t>bán</a:t>
            </a:r>
            <a:r>
              <a:rPr sz="1100" b="1" spc="-20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hàng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92060" y="839711"/>
            <a:ext cx="861738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2245" marR="5080" indent="-170180">
              <a:lnSpc>
                <a:spcPct val="102299"/>
              </a:lnSpc>
              <a:spcBef>
                <a:spcPts val="70"/>
              </a:spcBef>
            </a:pPr>
            <a:r>
              <a:rPr sz="1100" b="1" spc="5" dirty="0">
                <a:latin typeface="Roboto"/>
                <a:cs typeface="Roboto"/>
              </a:rPr>
              <a:t>Ngườ</a:t>
            </a:r>
            <a:r>
              <a:rPr sz="1100" b="1" dirty="0">
                <a:latin typeface="Roboto"/>
                <a:cs typeface="Roboto"/>
              </a:rPr>
              <a:t>i</a:t>
            </a:r>
            <a:r>
              <a:rPr sz="1100" b="1" spc="-5" dirty="0">
                <a:latin typeface="Roboto"/>
                <a:cs typeface="Roboto"/>
              </a:rPr>
              <a:t> tiêu  </a:t>
            </a:r>
            <a:r>
              <a:rPr sz="1100" b="1" spc="-10" dirty="0">
                <a:latin typeface="Roboto"/>
                <a:cs typeface="Roboto"/>
              </a:rPr>
              <a:t>dùng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46213" y="1614694"/>
            <a:ext cx="869950" cy="5359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Can</a:t>
            </a:r>
            <a:r>
              <a:rPr sz="1100" spc="-10" dirty="0">
                <a:solidFill>
                  <a:srgbClr val="7F7F7F"/>
                </a:solidFill>
                <a:latin typeface="Roboto"/>
                <a:cs typeface="Roboto"/>
              </a:rPr>
              <a:t>h</a:t>
            </a:r>
            <a:r>
              <a:rPr sz="1100" spc="-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tác</a:t>
            </a:r>
            <a:r>
              <a:rPr sz="1100" spc="-5" dirty="0">
                <a:solidFill>
                  <a:srgbClr val="7F7F7F"/>
                </a:solidFill>
                <a:latin typeface="Roboto"/>
                <a:cs typeface="Roboto"/>
              </a:rPr>
              <a:t>,</a:t>
            </a: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Thu 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hoạch, kích </a:t>
            </a:r>
            <a:r>
              <a:rPr sz="1100" spc="-10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hoạt </a:t>
            </a:r>
            <a:r>
              <a:rPr sz="1100" spc="-10" dirty="0">
                <a:solidFill>
                  <a:srgbClr val="7F7F7F"/>
                </a:solidFill>
                <a:latin typeface="Roboto"/>
                <a:cs typeface="Roboto"/>
              </a:rPr>
              <a:t>tem</a:t>
            </a:r>
            <a:endParaRPr sz="1100" dirty="0">
              <a:latin typeface="Roboto"/>
              <a:cs typeface="Robo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003706" y="1685327"/>
            <a:ext cx="123189" cy="672465"/>
            <a:chOff x="2003706" y="1685327"/>
            <a:chExt cx="123189" cy="672465"/>
          </a:xfrm>
        </p:grpSpPr>
        <p:sp>
          <p:nvSpPr>
            <p:cNvPr id="29" name="object 29"/>
            <p:cNvSpPr/>
            <p:nvPr/>
          </p:nvSpPr>
          <p:spPr>
            <a:xfrm>
              <a:off x="2065191" y="1765337"/>
              <a:ext cx="1905" cy="448309"/>
            </a:xfrm>
            <a:custGeom>
              <a:avLst/>
              <a:gdLst/>
              <a:ahLst/>
              <a:cxnLst/>
              <a:rect l="l" t="t" r="r" b="b"/>
              <a:pathLst>
                <a:path w="1905" h="448310">
                  <a:moveTo>
                    <a:pt x="1537" y="0"/>
                  </a:moveTo>
                  <a:lnTo>
                    <a:pt x="0" y="448141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9693" y="1685327"/>
              <a:ext cx="94297" cy="9429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3706" y="2199029"/>
              <a:ext cx="122970" cy="158412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3615001" y="1704111"/>
            <a:ext cx="949325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Sản</a:t>
            </a:r>
            <a:r>
              <a:rPr sz="1100" spc="-50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xuất</a:t>
            </a:r>
            <a:r>
              <a:rPr sz="1100" spc="-50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thành </a:t>
            </a:r>
            <a:r>
              <a:rPr sz="1100" spc="-254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phẩm,</a:t>
            </a: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10" dirty="0">
                <a:solidFill>
                  <a:srgbClr val="7F7F7F"/>
                </a:solidFill>
                <a:latin typeface="Roboto"/>
                <a:cs typeface="Roboto"/>
              </a:rPr>
              <a:t>kiểm</a:t>
            </a: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 tra</a:t>
            </a:r>
            <a:endParaRPr sz="1100" dirty="0">
              <a:latin typeface="Roboto"/>
              <a:cs typeface="Robo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34263" y="1711560"/>
            <a:ext cx="939883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V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ậ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n</a:t>
            </a:r>
            <a:r>
              <a:rPr sz="1100" spc="-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chu</a:t>
            </a:r>
            <a:r>
              <a:rPr sz="1100" spc="-30" dirty="0">
                <a:solidFill>
                  <a:srgbClr val="7F7F7F"/>
                </a:solidFill>
                <a:latin typeface="Roboto"/>
                <a:cs typeface="Roboto"/>
              </a:rPr>
              <a:t>y</a:t>
            </a:r>
            <a:r>
              <a:rPr sz="1100" spc="-10" dirty="0">
                <a:solidFill>
                  <a:srgbClr val="7F7F7F"/>
                </a:solidFill>
                <a:latin typeface="Roboto"/>
                <a:cs typeface="Roboto"/>
              </a:rPr>
              <a:t>ển,  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xuất</a:t>
            </a:r>
            <a:r>
              <a:rPr sz="1100" spc="-2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khẩu</a:t>
            </a:r>
            <a:endParaRPr sz="1100" dirty="0">
              <a:latin typeface="Roboto"/>
              <a:cs typeface="Robo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97580" y="1107989"/>
            <a:ext cx="6403975" cy="1542415"/>
            <a:chOff x="1597580" y="1107989"/>
            <a:chExt cx="6403975" cy="1542415"/>
          </a:xfrm>
        </p:grpSpPr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12787" y="1232568"/>
              <a:ext cx="493200" cy="5006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28711" y="1107989"/>
              <a:ext cx="678963" cy="66551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393051" y="1445063"/>
              <a:ext cx="800100" cy="12065"/>
            </a:xfrm>
            <a:custGeom>
              <a:avLst/>
              <a:gdLst/>
              <a:ahLst/>
              <a:cxnLst/>
              <a:rect l="l" t="t" r="r" b="b"/>
              <a:pathLst>
                <a:path w="800100" h="12065">
                  <a:moveTo>
                    <a:pt x="0" y="11549"/>
                  </a:moveTo>
                  <a:lnTo>
                    <a:pt x="799811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82883" y="1404076"/>
              <a:ext cx="105945" cy="8197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871979" y="1438341"/>
              <a:ext cx="800100" cy="12065"/>
            </a:xfrm>
            <a:custGeom>
              <a:avLst/>
              <a:gdLst/>
              <a:ahLst/>
              <a:cxnLst/>
              <a:rect l="l" t="t" r="r" b="b"/>
              <a:pathLst>
                <a:path w="800100" h="12065">
                  <a:moveTo>
                    <a:pt x="0" y="11549"/>
                  </a:moveTo>
                  <a:lnTo>
                    <a:pt x="799811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61811" y="1397354"/>
              <a:ext cx="105946" cy="8197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512242" y="1443168"/>
              <a:ext cx="726440" cy="11430"/>
            </a:xfrm>
            <a:custGeom>
              <a:avLst/>
              <a:gdLst/>
              <a:ahLst/>
              <a:cxnLst/>
              <a:rect l="l" t="t" r="r" b="b"/>
              <a:pathLst>
                <a:path w="726439" h="11430">
                  <a:moveTo>
                    <a:pt x="0" y="0"/>
                  </a:moveTo>
                  <a:lnTo>
                    <a:pt x="726013" y="11404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28237" y="1413586"/>
              <a:ext cx="105984" cy="8197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890333" y="1443168"/>
              <a:ext cx="1015365" cy="6350"/>
            </a:xfrm>
            <a:custGeom>
              <a:avLst/>
              <a:gdLst/>
              <a:ahLst/>
              <a:cxnLst/>
              <a:rect l="l" t="t" r="r" b="b"/>
              <a:pathLst>
                <a:path w="1015365" h="6350">
                  <a:moveTo>
                    <a:pt x="0" y="0"/>
                  </a:moveTo>
                  <a:lnTo>
                    <a:pt x="1014902" y="6201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95518" y="1408380"/>
              <a:ext cx="105691" cy="819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97580" y="2428502"/>
              <a:ext cx="208395" cy="221839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6653527" y="1778057"/>
            <a:ext cx="6076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Bá</a:t>
            </a:r>
            <a:r>
              <a:rPr sz="1100" spc="-15" dirty="0">
                <a:solidFill>
                  <a:srgbClr val="7F7F7F"/>
                </a:solidFill>
                <a:latin typeface="Roboto"/>
                <a:cs typeface="Roboto"/>
              </a:rPr>
              <a:t>n</a:t>
            </a:r>
            <a:r>
              <a:rPr sz="1100" spc="-5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hàng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251810" y="1755630"/>
            <a:ext cx="540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7F7F7F"/>
                </a:solidFill>
                <a:latin typeface="Roboto"/>
                <a:cs typeface="Roboto"/>
              </a:rPr>
              <a:t>Sử</a:t>
            </a:r>
            <a:r>
              <a:rPr sz="1100" spc="-60" dirty="0">
                <a:solidFill>
                  <a:srgbClr val="7F7F7F"/>
                </a:solidFill>
                <a:latin typeface="Roboto"/>
                <a:cs typeface="Roboto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Roboto"/>
                <a:cs typeface="Roboto"/>
              </a:rPr>
              <a:t>dụng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9657" y="2270599"/>
            <a:ext cx="1231900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69875" marR="5080" indent="-257810">
              <a:lnSpc>
                <a:spcPct val="102299"/>
              </a:lnSpc>
              <a:spcBef>
                <a:spcPts val="70"/>
              </a:spcBef>
            </a:pPr>
            <a:r>
              <a:rPr sz="1100" b="1" spc="-10" dirty="0">
                <a:latin typeface="Roboto"/>
                <a:cs typeface="Roboto"/>
              </a:rPr>
              <a:t>Doanh </a:t>
            </a:r>
            <a:r>
              <a:rPr sz="1100" b="1" spc="-5" dirty="0">
                <a:latin typeface="Roboto"/>
                <a:cs typeface="Roboto"/>
              </a:rPr>
              <a:t>Nghiệp 4.0 </a:t>
            </a:r>
            <a:r>
              <a:rPr sz="1100" b="1" spc="-55" dirty="0">
                <a:latin typeface="Roboto"/>
                <a:cs typeface="Roboto"/>
              </a:rPr>
              <a:t>- </a:t>
            </a:r>
            <a:r>
              <a:rPr sz="1100" b="1" spc="-26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Blockchain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06674" y="2431812"/>
            <a:ext cx="726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Roboto"/>
                <a:cs typeface="Roboto"/>
              </a:rPr>
              <a:t>Đã</a:t>
            </a:r>
            <a:r>
              <a:rPr sz="1000" spc="-3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kích</a:t>
            </a:r>
            <a:r>
              <a:rPr sz="1000" spc="-3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hoạt</a:t>
            </a:r>
            <a:endParaRPr sz="1000">
              <a:latin typeface="Roboto"/>
              <a:cs typeface="Roboto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95840" y="2428502"/>
            <a:ext cx="208395" cy="22183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201150" y="2394820"/>
            <a:ext cx="12757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7740" algn="l"/>
                <a:tab pos="1262380" algn="l"/>
              </a:tabLst>
            </a:pPr>
            <a:r>
              <a:rPr sz="1000" spc="-10" dirty="0">
                <a:latin typeface="Roboto"/>
                <a:cs typeface="Roboto"/>
              </a:rPr>
              <a:t>Kiểm</a:t>
            </a:r>
            <a:r>
              <a:rPr sz="1000" spc="-25" dirty="0">
                <a:latin typeface="Roboto"/>
                <a:cs typeface="Roboto"/>
              </a:rPr>
              <a:t> </a:t>
            </a:r>
            <a:r>
              <a:rPr sz="1000" spc="-20" dirty="0">
                <a:latin typeface="Roboto"/>
                <a:cs typeface="Roboto"/>
              </a:rPr>
              <a:t>tra</a:t>
            </a:r>
            <a:r>
              <a:rPr sz="1000" spc="-2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chất	</a:t>
            </a:r>
            <a:r>
              <a:rPr sz="1000" u="heavy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000" dirty="0">
              <a:latin typeface="Times New Roman"/>
              <a:cs typeface="Times New Roman"/>
            </a:endParaRPr>
          </a:p>
          <a:p>
            <a:pPr marL="12700" marR="732155">
              <a:lnSpc>
                <a:spcPct val="100000"/>
              </a:lnSpc>
            </a:pPr>
            <a:r>
              <a:rPr sz="1000" spc="-10" dirty="0">
                <a:latin typeface="Roboto"/>
                <a:cs typeface="Roboto"/>
              </a:rPr>
              <a:t>lượng </a:t>
            </a:r>
            <a:r>
              <a:rPr sz="1000" spc="-5" dirty="0">
                <a:latin typeface="Roboto"/>
                <a:cs typeface="Roboto"/>
              </a:rPr>
              <a:t> </a:t>
            </a:r>
            <a:r>
              <a:rPr sz="1000" spc="-20" dirty="0">
                <a:latin typeface="Roboto"/>
                <a:cs typeface="Roboto"/>
              </a:rPr>
              <a:t>Phâ</a:t>
            </a:r>
            <a:r>
              <a:rPr sz="1000" spc="-15" dirty="0">
                <a:latin typeface="Roboto"/>
                <a:cs typeface="Roboto"/>
              </a:rPr>
              <a:t>n</a:t>
            </a:r>
            <a:r>
              <a:rPr sz="1000" spc="-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loại</a:t>
            </a:r>
            <a:endParaRPr sz="1000" dirty="0">
              <a:latin typeface="Roboto"/>
              <a:cs typeface="Roboto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525198" y="2428501"/>
            <a:ext cx="208395" cy="22183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5664075" y="2431813"/>
            <a:ext cx="3200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6705" algn="l"/>
              </a:tabLst>
            </a:pPr>
            <a:r>
              <a:rPr sz="10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30412" y="2431813"/>
            <a:ext cx="702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Roboto"/>
                <a:cs typeface="Roboto"/>
              </a:rPr>
              <a:t>Đã </a:t>
            </a:r>
            <a:r>
              <a:rPr sz="1000" spc="-25" dirty="0">
                <a:latin typeface="Roboto"/>
                <a:cs typeface="Roboto"/>
              </a:rPr>
              <a:t>vận </a:t>
            </a:r>
            <a:r>
              <a:rPr sz="1000" spc="-20" dirty="0">
                <a:latin typeface="Roboto"/>
                <a:cs typeface="Roboto"/>
              </a:rPr>
              <a:t> </a:t>
            </a:r>
            <a:r>
              <a:rPr sz="1000" spc="-25" dirty="0">
                <a:latin typeface="Roboto"/>
                <a:cs typeface="Roboto"/>
              </a:rPr>
              <a:t>chuy</a:t>
            </a:r>
            <a:r>
              <a:rPr sz="1000" spc="-10" dirty="0">
                <a:latin typeface="Roboto"/>
                <a:cs typeface="Roboto"/>
              </a:rPr>
              <a:t>ển</a:t>
            </a:r>
            <a:r>
              <a:rPr sz="1000" spc="-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xuất  </a:t>
            </a:r>
            <a:r>
              <a:rPr sz="1000" spc="-20" dirty="0">
                <a:latin typeface="Roboto"/>
                <a:cs typeface="Roboto"/>
              </a:rPr>
              <a:t>khẩu</a:t>
            </a:r>
            <a:endParaRPr sz="1000">
              <a:latin typeface="Roboto"/>
              <a:cs typeface="Roboto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528437" y="2485651"/>
            <a:ext cx="5250180" cy="222250"/>
            <a:chOff x="2528437" y="2485651"/>
            <a:chExt cx="5250180" cy="222250"/>
          </a:xfrm>
        </p:grpSpPr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14199" y="2485651"/>
              <a:ext cx="208395" cy="22183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600635" y="2534119"/>
              <a:ext cx="346075" cy="2540"/>
            </a:xfrm>
            <a:custGeom>
              <a:avLst/>
              <a:gdLst/>
              <a:ahLst/>
              <a:cxnLst/>
              <a:rect l="l" t="t" r="r" b="b"/>
              <a:pathLst>
                <a:path w="346075" h="2539">
                  <a:moveTo>
                    <a:pt x="345704" y="233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36602" y="2495468"/>
              <a:ext cx="105711" cy="8197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28437" y="2493046"/>
              <a:ext cx="81723" cy="8172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15187" y="2495683"/>
              <a:ext cx="105865" cy="8197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06774" y="2492540"/>
              <a:ext cx="81720" cy="8171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22518" y="2522373"/>
              <a:ext cx="105865" cy="8197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14105" y="2519231"/>
              <a:ext cx="81720" cy="8172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0018" y="2485651"/>
              <a:ext cx="208395" cy="221839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6276519" y="2488963"/>
            <a:ext cx="421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5" dirty="0">
                <a:latin typeface="Roboto"/>
                <a:cs typeface="Roboto"/>
              </a:rPr>
              <a:t>Đ</a:t>
            </a:r>
            <a:r>
              <a:rPr sz="1000" spc="-10" dirty="0">
                <a:latin typeface="Roboto"/>
                <a:cs typeface="Roboto"/>
              </a:rPr>
              <a:t>ã</a:t>
            </a:r>
            <a:r>
              <a:rPr sz="1000" spc="-5" dirty="0">
                <a:latin typeface="Roboto"/>
                <a:cs typeface="Roboto"/>
              </a:rPr>
              <a:t> </a:t>
            </a:r>
            <a:r>
              <a:rPr sz="1000" spc="-15" dirty="0">
                <a:latin typeface="Roboto"/>
                <a:cs typeface="Roboto"/>
              </a:rPr>
              <a:t>bán</a:t>
            </a:r>
            <a:endParaRPr sz="1000">
              <a:latin typeface="Roboto"/>
              <a:cs typeface="Roboto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05983" y="3181776"/>
            <a:ext cx="210820" cy="93980"/>
          </a:xfrm>
          <a:custGeom>
            <a:avLst/>
            <a:gdLst/>
            <a:ahLst/>
            <a:cxnLst/>
            <a:rect l="l" t="t" r="r" b="b"/>
            <a:pathLst>
              <a:path w="210819" h="93979">
                <a:moveTo>
                  <a:pt x="210599" y="93899"/>
                </a:moveTo>
                <a:lnTo>
                  <a:pt x="0" y="93899"/>
                </a:lnTo>
                <a:lnTo>
                  <a:pt x="0" y="0"/>
                </a:lnTo>
                <a:lnTo>
                  <a:pt x="210599" y="0"/>
                </a:lnTo>
                <a:lnTo>
                  <a:pt x="210599" y="938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486971" y="2815675"/>
            <a:ext cx="8491220" cy="537210"/>
            <a:chOff x="486971" y="2815675"/>
            <a:chExt cx="8491220" cy="537210"/>
          </a:xfrm>
        </p:grpSpPr>
        <p:sp>
          <p:nvSpPr>
            <p:cNvPr id="68" name="object 68"/>
            <p:cNvSpPr/>
            <p:nvPr/>
          </p:nvSpPr>
          <p:spPr>
            <a:xfrm>
              <a:off x="3250069" y="3092145"/>
              <a:ext cx="421640" cy="187960"/>
            </a:xfrm>
            <a:custGeom>
              <a:avLst/>
              <a:gdLst/>
              <a:ahLst/>
              <a:cxnLst/>
              <a:rect l="l" t="t" r="r" b="b"/>
              <a:pathLst>
                <a:path w="421639" h="187960">
                  <a:moveTo>
                    <a:pt x="210591" y="94056"/>
                  </a:moveTo>
                  <a:lnTo>
                    <a:pt x="0" y="94056"/>
                  </a:lnTo>
                  <a:lnTo>
                    <a:pt x="0" y="187960"/>
                  </a:lnTo>
                  <a:lnTo>
                    <a:pt x="210591" y="187960"/>
                  </a:lnTo>
                  <a:lnTo>
                    <a:pt x="210591" y="94056"/>
                  </a:lnTo>
                  <a:close/>
                </a:path>
                <a:path w="421639" h="187960">
                  <a:moveTo>
                    <a:pt x="421195" y="0"/>
                  </a:moveTo>
                  <a:lnTo>
                    <a:pt x="210591" y="0"/>
                  </a:lnTo>
                  <a:lnTo>
                    <a:pt x="210591" y="93903"/>
                  </a:lnTo>
                  <a:lnTo>
                    <a:pt x="421195" y="93903"/>
                  </a:lnTo>
                  <a:lnTo>
                    <a:pt x="421195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91734" y="3324906"/>
              <a:ext cx="8481695" cy="22860"/>
            </a:xfrm>
            <a:custGeom>
              <a:avLst/>
              <a:gdLst/>
              <a:ahLst/>
              <a:cxnLst/>
              <a:rect l="l" t="t" r="r" b="b"/>
              <a:pathLst>
                <a:path w="8481695" h="22860">
                  <a:moveTo>
                    <a:pt x="0" y="0"/>
                  </a:moveTo>
                  <a:lnTo>
                    <a:pt x="8481299" y="22799"/>
                  </a:lnTo>
                </a:path>
              </a:pathLst>
            </a:custGeom>
            <a:ln w="9524">
              <a:solidFill>
                <a:srgbClr val="092D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749241" y="2815678"/>
              <a:ext cx="4120515" cy="478155"/>
            </a:xfrm>
            <a:custGeom>
              <a:avLst/>
              <a:gdLst/>
              <a:ahLst/>
              <a:cxnLst/>
              <a:rect l="l" t="t" r="r" b="b"/>
              <a:pathLst>
                <a:path w="4120515" h="478154">
                  <a:moveTo>
                    <a:pt x="210604" y="370497"/>
                  </a:moveTo>
                  <a:lnTo>
                    <a:pt x="0" y="370497"/>
                  </a:lnTo>
                  <a:lnTo>
                    <a:pt x="0" y="464400"/>
                  </a:lnTo>
                  <a:lnTo>
                    <a:pt x="210604" y="464400"/>
                  </a:lnTo>
                  <a:lnTo>
                    <a:pt x="210604" y="370497"/>
                  </a:lnTo>
                  <a:close/>
                </a:path>
                <a:path w="4120515" h="478154">
                  <a:moveTo>
                    <a:pt x="421195" y="276453"/>
                  </a:moveTo>
                  <a:lnTo>
                    <a:pt x="210591" y="276453"/>
                  </a:lnTo>
                  <a:lnTo>
                    <a:pt x="210591" y="370357"/>
                  </a:lnTo>
                  <a:lnTo>
                    <a:pt x="421195" y="370357"/>
                  </a:lnTo>
                  <a:lnTo>
                    <a:pt x="421195" y="276453"/>
                  </a:lnTo>
                  <a:close/>
                </a:path>
                <a:path w="4120515" h="478154">
                  <a:moveTo>
                    <a:pt x="631799" y="182397"/>
                  </a:moveTo>
                  <a:lnTo>
                    <a:pt x="421195" y="182397"/>
                  </a:lnTo>
                  <a:lnTo>
                    <a:pt x="421195" y="276301"/>
                  </a:lnTo>
                  <a:lnTo>
                    <a:pt x="631799" y="276301"/>
                  </a:lnTo>
                  <a:lnTo>
                    <a:pt x="631799" y="182397"/>
                  </a:lnTo>
                  <a:close/>
                </a:path>
                <a:path w="4120515" h="478154">
                  <a:moveTo>
                    <a:pt x="1953768" y="293471"/>
                  </a:moveTo>
                  <a:lnTo>
                    <a:pt x="1743163" y="293471"/>
                  </a:lnTo>
                  <a:lnTo>
                    <a:pt x="1743163" y="380746"/>
                  </a:lnTo>
                  <a:lnTo>
                    <a:pt x="1532572" y="380746"/>
                  </a:lnTo>
                  <a:lnTo>
                    <a:pt x="1532572" y="474637"/>
                  </a:lnTo>
                  <a:lnTo>
                    <a:pt x="1743163" y="474637"/>
                  </a:lnTo>
                  <a:lnTo>
                    <a:pt x="1743163" y="387362"/>
                  </a:lnTo>
                  <a:lnTo>
                    <a:pt x="1953768" y="387362"/>
                  </a:lnTo>
                  <a:lnTo>
                    <a:pt x="1953768" y="293471"/>
                  </a:lnTo>
                  <a:close/>
                </a:path>
                <a:path w="4120515" h="478154">
                  <a:moveTo>
                    <a:pt x="2164372" y="183972"/>
                  </a:moveTo>
                  <a:lnTo>
                    <a:pt x="1953768" y="183972"/>
                  </a:lnTo>
                  <a:lnTo>
                    <a:pt x="1953768" y="277863"/>
                  </a:lnTo>
                  <a:lnTo>
                    <a:pt x="2164372" y="277863"/>
                  </a:lnTo>
                  <a:lnTo>
                    <a:pt x="2164372" y="183972"/>
                  </a:lnTo>
                  <a:close/>
                </a:path>
                <a:path w="4120515" h="478154">
                  <a:moveTo>
                    <a:pt x="2376741" y="84467"/>
                  </a:moveTo>
                  <a:lnTo>
                    <a:pt x="2166150" y="84467"/>
                  </a:lnTo>
                  <a:lnTo>
                    <a:pt x="2166150" y="178371"/>
                  </a:lnTo>
                  <a:lnTo>
                    <a:pt x="2376741" y="178371"/>
                  </a:lnTo>
                  <a:lnTo>
                    <a:pt x="2376741" y="84467"/>
                  </a:lnTo>
                  <a:close/>
                </a:path>
                <a:path w="4120515" h="478154">
                  <a:moveTo>
                    <a:pt x="3486340" y="296481"/>
                  </a:moveTo>
                  <a:lnTo>
                    <a:pt x="3275736" y="296481"/>
                  </a:lnTo>
                  <a:lnTo>
                    <a:pt x="3275736" y="383755"/>
                  </a:lnTo>
                  <a:lnTo>
                    <a:pt x="3065132" y="383755"/>
                  </a:lnTo>
                  <a:lnTo>
                    <a:pt x="3065132" y="477659"/>
                  </a:lnTo>
                  <a:lnTo>
                    <a:pt x="3275736" y="477659"/>
                  </a:lnTo>
                  <a:lnTo>
                    <a:pt x="3275736" y="390385"/>
                  </a:lnTo>
                  <a:lnTo>
                    <a:pt x="3486340" y="390385"/>
                  </a:lnTo>
                  <a:lnTo>
                    <a:pt x="3486340" y="296481"/>
                  </a:lnTo>
                  <a:close/>
                </a:path>
                <a:path w="4120515" h="478154">
                  <a:moveTo>
                    <a:pt x="3696932" y="186982"/>
                  </a:moveTo>
                  <a:lnTo>
                    <a:pt x="3486340" y="186982"/>
                  </a:lnTo>
                  <a:lnTo>
                    <a:pt x="3486340" y="280885"/>
                  </a:lnTo>
                  <a:lnTo>
                    <a:pt x="3696932" y="280885"/>
                  </a:lnTo>
                  <a:lnTo>
                    <a:pt x="3696932" y="186982"/>
                  </a:lnTo>
                  <a:close/>
                </a:path>
                <a:path w="4120515" h="478154">
                  <a:moveTo>
                    <a:pt x="4119918" y="0"/>
                  </a:moveTo>
                  <a:lnTo>
                    <a:pt x="3909314" y="0"/>
                  </a:lnTo>
                  <a:lnTo>
                    <a:pt x="3909314" y="87490"/>
                  </a:lnTo>
                  <a:lnTo>
                    <a:pt x="3698722" y="87490"/>
                  </a:lnTo>
                  <a:lnTo>
                    <a:pt x="3698722" y="181394"/>
                  </a:lnTo>
                  <a:lnTo>
                    <a:pt x="3909314" y="181394"/>
                  </a:lnTo>
                  <a:lnTo>
                    <a:pt x="3909314" y="93903"/>
                  </a:lnTo>
                  <a:lnTo>
                    <a:pt x="4119918" y="93903"/>
                  </a:lnTo>
                  <a:lnTo>
                    <a:pt x="4119918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535360" y="3787325"/>
            <a:ext cx="797560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10185" marR="5080" indent="-198120">
              <a:lnSpc>
                <a:spcPct val="102299"/>
              </a:lnSpc>
              <a:spcBef>
                <a:spcPts val="70"/>
              </a:spcBef>
            </a:pPr>
            <a:r>
              <a:rPr sz="1100" b="1" spc="15" dirty="0">
                <a:latin typeface="Roboto"/>
                <a:cs typeface="Roboto"/>
              </a:rPr>
              <a:t>THIẾT</a:t>
            </a:r>
            <a:r>
              <a:rPr sz="1100" b="1" spc="-70" dirty="0">
                <a:latin typeface="Roboto"/>
                <a:cs typeface="Roboto"/>
              </a:rPr>
              <a:t> </a:t>
            </a:r>
            <a:r>
              <a:rPr sz="1100" b="1" spc="-5" dirty="0">
                <a:latin typeface="Roboto"/>
                <a:cs typeface="Roboto"/>
              </a:rPr>
              <a:t>BỊ</a:t>
            </a:r>
            <a:r>
              <a:rPr sz="1100" b="1" spc="-35" dirty="0">
                <a:latin typeface="Roboto"/>
                <a:cs typeface="Roboto"/>
              </a:rPr>
              <a:t> </a:t>
            </a:r>
            <a:r>
              <a:rPr sz="1100" b="1" spc="-10" dirty="0">
                <a:latin typeface="Roboto"/>
                <a:cs typeface="Roboto"/>
              </a:rPr>
              <a:t>SỬ </a:t>
            </a:r>
            <a:r>
              <a:rPr sz="1100" b="1" spc="-260" dirty="0">
                <a:latin typeface="Roboto"/>
                <a:cs typeface="Roboto"/>
              </a:rPr>
              <a:t> </a:t>
            </a:r>
            <a:r>
              <a:rPr sz="1100" b="1" spc="-15" dirty="0">
                <a:latin typeface="Roboto"/>
                <a:cs typeface="Roboto"/>
              </a:rPr>
              <a:t>DỤNG</a:t>
            </a:r>
            <a:endParaRPr sz="1100">
              <a:latin typeface="Roboto"/>
              <a:cs typeface="Robo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74543" y="4069158"/>
            <a:ext cx="6538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5080" indent="-7874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Roboto"/>
                <a:cs typeface="Roboto"/>
              </a:rPr>
              <a:t>M</a:t>
            </a:r>
            <a:r>
              <a:rPr sz="1000" b="1" spc="-10" dirty="0">
                <a:latin typeface="Roboto"/>
                <a:cs typeface="Roboto"/>
              </a:rPr>
              <a:t>áy</a:t>
            </a:r>
            <a:r>
              <a:rPr sz="1000" b="1" spc="-5" dirty="0">
                <a:latin typeface="Roboto"/>
                <a:cs typeface="Roboto"/>
              </a:rPr>
              <a:t> </a:t>
            </a:r>
            <a:r>
              <a:rPr sz="1000" b="1" spc="-10" dirty="0">
                <a:latin typeface="Roboto"/>
                <a:cs typeface="Roboto"/>
              </a:rPr>
              <a:t>in  </a:t>
            </a:r>
            <a:r>
              <a:rPr sz="1000" b="1" spc="-5" dirty="0">
                <a:latin typeface="Roboto"/>
                <a:cs typeface="Roboto"/>
              </a:rPr>
              <a:t>tem</a:t>
            </a:r>
            <a:endParaRPr sz="1000" dirty="0">
              <a:latin typeface="Roboto"/>
              <a:cs typeface="Roboto"/>
            </a:endParaRPr>
          </a:p>
        </p:txBody>
      </p:sp>
      <p:pic>
        <p:nvPicPr>
          <p:cNvPr id="73" name="object 7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819417" y="3469334"/>
            <a:ext cx="497457" cy="51762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331958" y="3536554"/>
            <a:ext cx="423510" cy="436954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3189158" y="4055714"/>
            <a:ext cx="88424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205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latin typeface="Roboto"/>
                <a:cs typeface="Roboto"/>
              </a:rPr>
              <a:t>Thiết </a:t>
            </a:r>
            <a:r>
              <a:rPr sz="1000" b="1" spc="-10" dirty="0">
                <a:latin typeface="Roboto"/>
                <a:cs typeface="Roboto"/>
              </a:rPr>
              <a:t>bị </a:t>
            </a:r>
            <a:r>
              <a:rPr sz="1000" b="1" spc="-5" dirty="0">
                <a:latin typeface="Roboto"/>
                <a:cs typeface="Roboto"/>
              </a:rPr>
              <a:t> quét</a:t>
            </a:r>
            <a:r>
              <a:rPr sz="1000" b="1" spc="-45" dirty="0">
                <a:latin typeface="Roboto"/>
                <a:cs typeface="Roboto"/>
              </a:rPr>
              <a:t> </a:t>
            </a:r>
            <a:r>
              <a:rPr sz="1000" b="1" spc="-5" dirty="0">
                <a:latin typeface="Roboto"/>
                <a:cs typeface="Roboto"/>
              </a:rPr>
              <a:t>mã</a:t>
            </a:r>
            <a:r>
              <a:rPr sz="1000" b="1" spc="-40" dirty="0">
                <a:latin typeface="Roboto"/>
                <a:cs typeface="Roboto"/>
              </a:rPr>
              <a:t> </a:t>
            </a:r>
            <a:r>
              <a:rPr sz="1000" b="1" spc="-15" dirty="0">
                <a:latin typeface="Roboto"/>
                <a:cs typeface="Roboto"/>
              </a:rPr>
              <a:t>QR</a:t>
            </a:r>
            <a:endParaRPr sz="1000" dirty="0">
              <a:latin typeface="Roboto"/>
              <a:cs typeface="Roboto"/>
            </a:endParaRPr>
          </a:p>
        </p:txBody>
      </p:sp>
      <p:pic>
        <p:nvPicPr>
          <p:cNvPr id="76" name="object 7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825169" y="3462613"/>
            <a:ext cx="468887" cy="504179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4346637" y="4049001"/>
            <a:ext cx="14344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b="1" spc="-30" dirty="0">
                <a:latin typeface="Roboto"/>
                <a:cs typeface="Roboto"/>
              </a:rPr>
              <a:t>IoT,</a:t>
            </a:r>
            <a:r>
              <a:rPr sz="1000" b="1" spc="-15" dirty="0">
                <a:latin typeface="Roboto"/>
                <a:cs typeface="Roboto"/>
              </a:rPr>
              <a:t> </a:t>
            </a:r>
            <a:r>
              <a:rPr sz="1000" b="1" spc="-10" dirty="0">
                <a:latin typeface="Roboto"/>
                <a:cs typeface="Roboto"/>
              </a:rPr>
              <a:t>thiết </a:t>
            </a:r>
            <a:r>
              <a:rPr sz="1000" b="1" spc="-5" dirty="0">
                <a:latin typeface="Roboto"/>
                <a:cs typeface="Roboto"/>
              </a:rPr>
              <a:t>bị</a:t>
            </a:r>
            <a:r>
              <a:rPr sz="1000" b="1" spc="-10" dirty="0">
                <a:latin typeface="Roboto"/>
                <a:cs typeface="Roboto"/>
              </a:rPr>
              <a:t> </a:t>
            </a:r>
            <a:r>
              <a:rPr sz="1000" b="1" spc="-5" dirty="0">
                <a:latin typeface="Roboto"/>
                <a:cs typeface="Roboto"/>
              </a:rPr>
              <a:t>hỗ</a:t>
            </a:r>
            <a:r>
              <a:rPr sz="1000" b="1" spc="-10" dirty="0">
                <a:latin typeface="Roboto"/>
                <a:cs typeface="Roboto"/>
              </a:rPr>
              <a:t> trợ; </a:t>
            </a:r>
            <a:r>
              <a:rPr sz="1000" b="1" spc="-5" dirty="0">
                <a:latin typeface="Roboto"/>
                <a:cs typeface="Roboto"/>
              </a:rPr>
              <a:t>cảm </a:t>
            </a:r>
            <a:r>
              <a:rPr sz="1000" b="1" dirty="0">
                <a:latin typeface="Roboto"/>
                <a:cs typeface="Roboto"/>
              </a:rPr>
              <a:t> </a:t>
            </a:r>
            <a:r>
              <a:rPr sz="1000" b="1" spc="-5" dirty="0">
                <a:latin typeface="Roboto"/>
                <a:cs typeface="Roboto"/>
              </a:rPr>
              <a:t>biến nhiệt </a:t>
            </a:r>
            <a:r>
              <a:rPr sz="1000" b="1" spc="10" dirty="0">
                <a:latin typeface="Roboto"/>
                <a:cs typeface="Roboto"/>
              </a:rPr>
              <a:t>độ; </a:t>
            </a:r>
            <a:r>
              <a:rPr sz="1000" b="1" spc="-10" dirty="0">
                <a:latin typeface="Roboto"/>
                <a:cs typeface="Roboto"/>
              </a:rPr>
              <a:t>thiết </a:t>
            </a:r>
            <a:r>
              <a:rPr sz="1000" b="1" spc="-5" dirty="0">
                <a:latin typeface="Roboto"/>
                <a:cs typeface="Roboto"/>
              </a:rPr>
              <a:t>bị </a:t>
            </a:r>
            <a:r>
              <a:rPr sz="1000" b="1" spc="-10" dirty="0">
                <a:latin typeface="Roboto"/>
                <a:cs typeface="Roboto"/>
              </a:rPr>
              <a:t>soi </a:t>
            </a:r>
            <a:r>
              <a:rPr sz="1000" b="1" spc="-235" dirty="0">
                <a:latin typeface="Roboto"/>
                <a:cs typeface="Roboto"/>
              </a:rPr>
              <a:t> </a:t>
            </a:r>
            <a:r>
              <a:rPr sz="1000" b="1" spc="-5" dirty="0">
                <a:latin typeface="Roboto"/>
                <a:cs typeface="Roboto"/>
              </a:rPr>
              <a:t>chiếu, kiểm </a:t>
            </a:r>
            <a:r>
              <a:rPr sz="1000" b="1" spc="-10" dirty="0">
                <a:latin typeface="Roboto"/>
                <a:cs typeface="Roboto"/>
              </a:rPr>
              <a:t>tra, thông </a:t>
            </a:r>
            <a:r>
              <a:rPr sz="1000" b="1" spc="-15" dirty="0">
                <a:latin typeface="Roboto"/>
                <a:cs typeface="Roboto"/>
              </a:rPr>
              <a:t>tin </a:t>
            </a:r>
            <a:r>
              <a:rPr sz="1000" b="1" spc="-235" dirty="0">
                <a:latin typeface="Roboto"/>
                <a:cs typeface="Roboto"/>
              </a:rPr>
              <a:t> </a:t>
            </a:r>
            <a:r>
              <a:rPr sz="1000" b="1" spc="-10" dirty="0">
                <a:latin typeface="Roboto"/>
                <a:cs typeface="Roboto"/>
              </a:rPr>
              <a:t>xuất khẩu</a:t>
            </a:r>
            <a:endParaRPr sz="1000">
              <a:latin typeface="Roboto"/>
              <a:cs typeface="Roboto"/>
            </a:endParaRPr>
          </a:p>
        </p:txBody>
      </p:sp>
      <p:pic>
        <p:nvPicPr>
          <p:cNvPr id="78" name="object 7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306624" y="3469332"/>
            <a:ext cx="470567" cy="470567"/>
          </a:xfrm>
          <a:prstGeom prst="rect">
            <a:avLst/>
          </a:prstGeom>
        </p:spPr>
      </p:pic>
      <p:sp>
        <p:nvSpPr>
          <p:cNvPr id="79" name="object 79"/>
          <p:cNvSpPr txBox="1"/>
          <p:nvPr/>
        </p:nvSpPr>
        <p:spPr>
          <a:xfrm>
            <a:off x="6054335" y="4055714"/>
            <a:ext cx="1049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Roboto"/>
                <a:cs typeface="Roboto"/>
              </a:rPr>
              <a:t>Phần </a:t>
            </a:r>
            <a:r>
              <a:rPr sz="1000" b="1" dirty="0">
                <a:latin typeface="Roboto"/>
                <a:cs typeface="Roboto"/>
              </a:rPr>
              <a:t>mềm </a:t>
            </a:r>
            <a:r>
              <a:rPr sz="1000" b="1" spc="-10" dirty="0">
                <a:latin typeface="Roboto"/>
                <a:cs typeface="Roboto"/>
              </a:rPr>
              <a:t>bán </a:t>
            </a:r>
            <a:r>
              <a:rPr sz="1000" b="1" spc="-5" dirty="0">
                <a:latin typeface="Roboto"/>
                <a:cs typeface="Roboto"/>
              </a:rPr>
              <a:t> </a:t>
            </a:r>
            <a:r>
              <a:rPr sz="1000" b="1" spc="-10" dirty="0">
                <a:latin typeface="Roboto"/>
                <a:cs typeface="Roboto"/>
              </a:rPr>
              <a:t>hàng, thiết </a:t>
            </a:r>
            <a:r>
              <a:rPr sz="1000" b="1" spc="-5" dirty="0">
                <a:latin typeface="Roboto"/>
                <a:cs typeface="Roboto"/>
              </a:rPr>
              <a:t>bị quét </a:t>
            </a:r>
            <a:r>
              <a:rPr sz="1000" b="1" spc="-235" dirty="0">
                <a:latin typeface="Roboto"/>
                <a:cs typeface="Roboto"/>
              </a:rPr>
              <a:t> </a:t>
            </a:r>
            <a:r>
              <a:rPr sz="1000" b="1" spc="-5" dirty="0">
                <a:latin typeface="Roboto"/>
                <a:cs typeface="Roboto"/>
              </a:rPr>
              <a:t>mã</a:t>
            </a:r>
            <a:r>
              <a:rPr sz="1000" b="1" spc="-10" dirty="0">
                <a:latin typeface="Roboto"/>
                <a:cs typeface="Roboto"/>
              </a:rPr>
              <a:t> </a:t>
            </a:r>
            <a:r>
              <a:rPr sz="1000" b="1" spc="-15" dirty="0">
                <a:latin typeface="Roboto"/>
                <a:cs typeface="Roboto"/>
              </a:rPr>
              <a:t>QR</a:t>
            </a:r>
            <a:endParaRPr sz="1000">
              <a:latin typeface="Roboto"/>
              <a:cs typeface="Roboto"/>
            </a:endParaRPr>
          </a:p>
        </p:txBody>
      </p:sp>
      <p:pic>
        <p:nvPicPr>
          <p:cNvPr id="80" name="object 8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74197" y="3462610"/>
            <a:ext cx="323515" cy="470567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7793043" y="4048992"/>
            <a:ext cx="1180386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8455" marR="5080" indent="-32639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Roboto"/>
                <a:cs typeface="Roboto"/>
              </a:rPr>
              <a:t>Điện </a:t>
            </a:r>
            <a:r>
              <a:rPr sz="1000" b="1" spc="-10" dirty="0">
                <a:latin typeface="Roboto"/>
                <a:cs typeface="Roboto"/>
              </a:rPr>
              <a:t>thoại thông </a:t>
            </a:r>
            <a:r>
              <a:rPr sz="1000" b="1" spc="-240" dirty="0">
                <a:latin typeface="Roboto"/>
                <a:cs typeface="Roboto"/>
              </a:rPr>
              <a:t> </a:t>
            </a:r>
            <a:r>
              <a:rPr sz="1000" b="1" spc="-10" dirty="0">
                <a:latin typeface="Roboto"/>
                <a:cs typeface="Roboto"/>
              </a:rPr>
              <a:t>minh</a:t>
            </a:r>
            <a:endParaRPr sz="1000" dirty="0">
              <a:latin typeface="Roboto"/>
              <a:cs typeface="Roboto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792514" y="2488963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Roboto"/>
                <a:cs typeface="Roboto"/>
              </a:rPr>
              <a:t>Đã</a:t>
            </a:r>
            <a:r>
              <a:rPr sz="1000" spc="-35" dirty="0">
                <a:latin typeface="Roboto"/>
                <a:cs typeface="Roboto"/>
              </a:rPr>
              <a:t> </a:t>
            </a:r>
            <a:r>
              <a:rPr sz="1000" spc="5" dirty="0">
                <a:latin typeface="Roboto"/>
                <a:cs typeface="Roboto"/>
              </a:rPr>
              <a:t>sử</a:t>
            </a:r>
            <a:r>
              <a:rPr sz="1000" spc="-35" dirty="0">
                <a:latin typeface="Roboto"/>
                <a:cs typeface="Roboto"/>
              </a:rPr>
              <a:t> </a:t>
            </a:r>
            <a:r>
              <a:rPr sz="1000" spc="-20" dirty="0">
                <a:latin typeface="Roboto"/>
                <a:cs typeface="Roboto"/>
              </a:rPr>
              <a:t>dụng</a:t>
            </a:r>
            <a:endParaRPr sz="1000">
              <a:latin typeface="Roboto"/>
              <a:cs typeface="Roboto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6799743" y="2556487"/>
            <a:ext cx="743585" cy="83185"/>
            <a:chOff x="6799743" y="2556487"/>
            <a:chExt cx="743585" cy="83185"/>
          </a:xfrm>
        </p:grpSpPr>
        <p:sp>
          <p:nvSpPr>
            <p:cNvPr id="84" name="object 84"/>
            <p:cNvSpPr/>
            <p:nvPr/>
          </p:nvSpPr>
          <p:spPr>
            <a:xfrm>
              <a:off x="6871943" y="2597411"/>
              <a:ext cx="575310" cy="1270"/>
            </a:xfrm>
            <a:custGeom>
              <a:avLst/>
              <a:gdLst/>
              <a:ahLst/>
              <a:cxnLst/>
              <a:rect l="l" t="t" r="r" b="b"/>
              <a:pathLst>
                <a:path w="575309" h="1269">
                  <a:moveTo>
                    <a:pt x="574900" y="113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37257" y="2557553"/>
              <a:ext cx="105562" cy="8198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99743" y="2556487"/>
              <a:ext cx="81724" cy="817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45888" y="1477912"/>
            <a:ext cx="3260725" cy="2957195"/>
          </a:xfrm>
          <a:custGeom>
            <a:avLst/>
            <a:gdLst/>
            <a:ahLst/>
            <a:cxnLst/>
            <a:rect l="l" t="t" r="r" b="b"/>
            <a:pathLst>
              <a:path w="3260725" h="2957195">
                <a:moveTo>
                  <a:pt x="3219744" y="2956799"/>
                </a:moveTo>
                <a:lnTo>
                  <a:pt x="40655" y="2956799"/>
                </a:lnTo>
                <a:lnTo>
                  <a:pt x="24830" y="2953605"/>
                </a:lnTo>
                <a:lnTo>
                  <a:pt x="11907" y="2944892"/>
                </a:lnTo>
                <a:lnTo>
                  <a:pt x="3194" y="2931969"/>
                </a:lnTo>
                <a:lnTo>
                  <a:pt x="0" y="2916144"/>
                </a:lnTo>
                <a:lnTo>
                  <a:pt x="0" y="40655"/>
                </a:lnTo>
                <a:lnTo>
                  <a:pt x="3194" y="24830"/>
                </a:lnTo>
                <a:lnTo>
                  <a:pt x="11907" y="11907"/>
                </a:lnTo>
                <a:lnTo>
                  <a:pt x="24830" y="3194"/>
                </a:lnTo>
                <a:lnTo>
                  <a:pt x="40655" y="0"/>
                </a:lnTo>
                <a:lnTo>
                  <a:pt x="3219744" y="0"/>
                </a:lnTo>
                <a:lnTo>
                  <a:pt x="3253569" y="18100"/>
                </a:lnTo>
                <a:lnTo>
                  <a:pt x="3260400" y="40655"/>
                </a:lnTo>
                <a:lnTo>
                  <a:pt x="3260400" y="2916144"/>
                </a:lnTo>
                <a:lnTo>
                  <a:pt x="3257205" y="2931969"/>
                </a:lnTo>
                <a:lnTo>
                  <a:pt x="3248492" y="2944892"/>
                </a:lnTo>
                <a:lnTo>
                  <a:pt x="3235569" y="2953605"/>
                </a:lnTo>
                <a:lnTo>
                  <a:pt x="3219744" y="29567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6118" y="1538207"/>
            <a:ext cx="3121025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113790" marR="5080" indent="-1101725">
              <a:lnSpc>
                <a:spcPct val="102299"/>
              </a:lnSpc>
              <a:spcBef>
                <a:spcPts val="70"/>
              </a:spcBef>
            </a:pP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mà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doanh </a:t>
            </a:r>
            <a:r>
              <a:rPr sz="1100" b="1" spc="-35" dirty="0">
                <a:latin typeface="Tahoma"/>
                <a:cs typeface="Tahoma"/>
              </a:rPr>
              <a:t>nghiệp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ghi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nhận</a:t>
            </a:r>
            <a:r>
              <a:rPr sz="1100" b="1" spc="-4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trong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quá </a:t>
            </a:r>
            <a:r>
              <a:rPr sz="1100" spc="-32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9951" y="2834962"/>
            <a:ext cx="2176780" cy="680720"/>
          </a:xfrm>
          <a:custGeom>
            <a:avLst/>
            <a:gdLst/>
            <a:ahLst/>
            <a:cxnLst/>
            <a:rect l="l" t="t" r="r" b="b"/>
            <a:pathLst>
              <a:path w="2176779" h="680720">
                <a:moveTo>
                  <a:pt x="2116991" y="680099"/>
                </a:moveTo>
                <a:lnTo>
                  <a:pt x="59508" y="680099"/>
                </a:lnTo>
                <a:lnTo>
                  <a:pt x="36345" y="675423"/>
                </a:lnTo>
                <a:lnTo>
                  <a:pt x="17429" y="662670"/>
                </a:lnTo>
                <a:lnTo>
                  <a:pt x="4676" y="643754"/>
                </a:lnTo>
                <a:lnTo>
                  <a:pt x="0" y="620591"/>
                </a:lnTo>
                <a:lnTo>
                  <a:pt x="0" y="59508"/>
                </a:lnTo>
                <a:lnTo>
                  <a:pt x="4676" y="36345"/>
                </a:lnTo>
                <a:lnTo>
                  <a:pt x="17429" y="17429"/>
                </a:lnTo>
                <a:lnTo>
                  <a:pt x="36345" y="4676"/>
                </a:lnTo>
                <a:lnTo>
                  <a:pt x="59508" y="0"/>
                </a:lnTo>
                <a:lnTo>
                  <a:pt x="2116991" y="0"/>
                </a:lnTo>
                <a:lnTo>
                  <a:pt x="2159070" y="17429"/>
                </a:lnTo>
                <a:lnTo>
                  <a:pt x="2176500" y="59508"/>
                </a:lnTo>
                <a:lnTo>
                  <a:pt x="2176500" y="620591"/>
                </a:lnTo>
                <a:lnTo>
                  <a:pt x="2171823" y="643754"/>
                </a:lnTo>
                <a:lnTo>
                  <a:pt x="2159070" y="662670"/>
                </a:lnTo>
                <a:lnTo>
                  <a:pt x="2140154" y="675423"/>
                </a:lnTo>
                <a:lnTo>
                  <a:pt x="2116991" y="680099"/>
                </a:lnTo>
                <a:close/>
              </a:path>
            </a:pathLst>
          </a:custGeom>
          <a:solidFill>
            <a:srgbClr val="D9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1355" y="2891040"/>
            <a:ext cx="1793239" cy="295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sz="900" spc="30" dirty="0">
                <a:latin typeface="Tahoma"/>
                <a:cs typeface="Tahoma"/>
              </a:rPr>
              <a:t>Lô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1/Nhật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ký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-35" dirty="0">
                <a:latin typeface="Tahoma"/>
                <a:cs typeface="Tahoma"/>
              </a:rPr>
              <a:t>1:</a:t>
            </a:r>
            <a:endParaRPr sz="900">
              <a:latin typeface="Tahoma"/>
              <a:cs typeface="Tahoma"/>
            </a:endParaRPr>
          </a:p>
          <a:p>
            <a:pPr marL="121285">
              <a:lnSpc>
                <a:spcPts val="1065"/>
              </a:lnSpc>
              <a:tabLst>
                <a:tab pos="35496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65" dirty="0">
                <a:latin typeface="Tahoma"/>
                <a:cs typeface="Tahoma"/>
              </a:rPr>
              <a:t>C</a:t>
            </a:r>
            <a:r>
              <a:rPr sz="900" spc="30" dirty="0">
                <a:latin typeface="Tahoma"/>
                <a:cs typeface="Tahoma"/>
              </a:rPr>
              <a:t>ông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20" dirty="0"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0575" y="3157740"/>
            <a:ext cx="944880" cy="295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  <a:tabLst>
                <a:tab pos="24574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65" dirty="0">
                <a:latin typeface="Tahoma"/>
                <a:cs typeface="Tahoma"/>
              </a:rPr>
              <a:t>C</a:t>
            </a:r>
            <a:r>
              <a:rPr sz="900" spc="30" dirty="0">
                <a:latin typeface="Tahoma"/>
                <a:cs typeface="Tahoma"/>
              </a:rPr>
              <a:t>ông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80" dirty="0">
                <a:latin typeface="Tahoma"/>
                <a:cs typeface="Tahoma"/>
              </a:rPr>
              <a:t>B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65"/>
              </a:lnSpc>
              <a:tabLst>
                <a:tab pos="24574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-65" dirty="0">
                <a:latin typeface="Tahoma"/>
                <a:cs typeface="Tahoma"/>
              </a:rPr>
              <a:t>...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4288" y="2834962"/>
            <a:ext cx="824865" cy="1430020"/>
          </a:xfrm>
          <a:custGeom>
            <a:avLst/>
            <a:gdLst/>
            <a:ahLst/>
            <a:cxnLst/>
            <a:rect l="l" t="t" r="r" b="b"/>
            <a:pathLst>
              <a:path w="824865" h="1430020">
                <a:moveTo>
                  <a:pt x="752538" y="1429799"/>
                </a:moveTo>
                <a:lnTo>
                  <a:pt x="72161" y="1429799"/>
                </a:lnTo>
                <a:lnTo>
                  <a:pt x="44072" y="1424129"/>
                </a:lnTo>
                <a:lnTo>
                  <a:pt x="21135" y="1408664"/>
                </a:lnTo>
                <a:lnTo>
                  <a:pt x="5670" y="1385727"/>
                </a:lnTo>
                <a:lnTo>
                  <a:pt x="0" y="1357638"/>
                </a:lnTo>
                <a:lnTo>
                  <a:pt x="0" y="72161"/>
                </a:lnTo>
                <a:lnTo>
                  <a:pt x="5670" y="44072"/>
                </a:lnTo>
                <a:lnTo>
                  <a:pt x="21135" y="21135"/>
                </a:lnTo>
                <a:lnTo>
                  <a:pt x="44072" y="5670"/>
                </a:lnTo>
                <a:lnTo>
                  <a:pt x="72161" y="0"/>
                </a:lnTo>
                <a:lnTo>
                  <a:pt x="752538" y="0"/>
                </a:lnTo>
                <a:lnTo>
                  <a:pt x="792573" y="12123"/>
                </a:lnTo>
                <a:lnTo>
                  <a:pt x="819207" y="44546"/>
                </a:lnTo>
                <a:lnTo>
                  <a:pt x="824699" y="72161"/>
                </a:lnTo>
                <a:lnTo>
                  <a:pt x="824699" y="1357638"/>
                </a:lnTo>
                <a:lnTo>
                  <a:pt x="819029" y="1385727"/>
                </a:lnTo>
                <a:lnTo>
                  <a:pt x="803564" y="1408664"/>
                </a:lnTo>
                <a:lnTo>
                  <a:pt x="780627" y="1424129"/>
                </a:lnTo>
                <a:lnTo>
                  <a:pt x="752538" y="1429799"/>
                </a:lnTo>
                <a:close/>
              </a:path>
            </a:pathLst>
          </a:custGeom>
          <a:solidFill>
            <a:srgbClr val="FC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2436" y="3274399"/>
            <a:ext cx="669290" cy="5359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-635" algn="ctr">
              <a:lnSpc>
                <a:spcPct val="102299"/>
              </a:lnSpc>
              <a:spcBef>
                <a:spcPts val="70"/>
              </a:spcBef>
            </a:pPr>
            <a:r>
              <a:rPr sz="1100" spc="55" dirty="0">
                <a:latin typeface="Tahoma"/>
                <a:cs typeface="Tahoma"/>
              </a:rPr>
              <a:t>Mô  </a:t>
            </a:r>
            <a:r>
              <a:rPr sz="1100" spc="45" dirty="0">
                <a:latin typeface="Tahoma"/>
                <a:cs typeface="Tahoma"/>
              </a:rPr>
              <a:t>tả </a:t>
            </a:r>
            <a:r>
              <a:rPr sz="1100" spc="5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phẩm  </a:t>
            </a:r>
            <a:r>
              <a:rPr sz="1100" spc="5" dirty="0">
                <a:latin typeface="Tahoma"/>
                <a:cs typeface="Tahoma"/>
              </a:rPr>
              <a:t>(SKU)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288" y="2044368"/>
            <a:ext cx="3052445" cy="680720"/>
          </a:xfrm>
          <a:custGeom>
            <a:avLst/>
            <a:gdLst/>
            <a:ahLst/>
            <a:cxnLst/>
            <a:rect l="l" t="t" r="r" b="b"/>
            <a:pathLst>
              <a:path w="3052445" h="680719">
                <a:moveTo>
                  <a:pt x="2992691" y="680099"/>
                </a:moveTo>
                <a:lnTo>
                  <a:pt x="59508" y="680099"/>
                </a:lnTo>
                <a:lnTo>
                  <a:pt x="36345" y="675423"/>
                </a:lnTo>
                <a:lnTo>
                  <a:pt x="17429" y="662670"/>
                </a:lnTo>
                <a:lnTo>
                  <a:pt x="4676" y="643754"/>
                </a:lnTo>
                <a:lnTo>
                  <a:pt x="0" y="620591"/>
                </a:lnTo>
                <a:lnTo>
                  <a:pt x="0" y="59508"/>
                </a:lnTo>
                <a:lnTo>
                  <a:pt x="4676" y="36345"/>
                </a:lnTo>
                <a:lnTo>
                  <a:pt x="17429" y="17429"/>
                </a:lnTo>
                <a:lnTo>
                  <a:pt x="36345" y="4676"/>
                </a:lnTo>
                <a:lnTo>
                  <a:pt x="59508" y="0"/>
                </a:lnTo>
                <a:lnTo>
                  <a:pt x="2992691" y="0"/>
                </a:lnTo>
                <a:lnTo>
                  <a:pt x="3034770" y="17429"/>
                </a:lnTo>
                <a:lnTo>
                  <a:pt x="3052200" y="59508"/>
                </a:lnTo>
                <a:lnTo>
                  <a:pt x="3052200" y="620591"/>
                </a:lnTo>
                <a:lnTo>
                  <a:pt x="3047523" y="643754"/>
                </a:lnTo>
                <a:lnTo>
                  <a:pt x="3034770" y="662670"/>
                </a:lnTo>
                <a:lnTo>
                  <a:pt x="3015854" y="675423"/>
                </a:lnTo>
                <a:lnTo>
                  <a:pt x="2992691" y="6800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11892" y="2280405"/>
            <a:ext cx="13182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latin typeface="Tahoma"/>
                <a:cs typeface="Tahoma"/>
              </a:rPr>
              <a:t>Mô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tả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doanh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nghiệp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30594" y="436848"/>
            <a:ext cx="2473960" cy="3996054"/>
          </a:xfrm>
          <a:custGeom>
            <a:avLst/>
            <a:gdLst/>
            <a:ahLst/>
            <a:cxnLst/>
            <a:rect l="l" t="t" r="r" b="b"/>
            <a:pathLst>
              <a:path w="2473959" h="3996054">
                <a:moveTo>
                  <a:pt x="2439785" y="3995699"/>
                </a:moveTo>
                <a:lnTo>
                  <a:pt x="34014" y="3995699"/>
                </a:lnTo>
                <a:lnTo>
                  <a:pt x="20774" y="3993026"/>
                </a:lnTo>
                <a:lnTo>
                  <a:pt x="9962" y="3985737"/>
                </a:lnTo>
                <a:lnTo>
                  <a:pt x="2673" y="3974925"/>
                </a:lnTo>
                <a:lnTo>
                  <a:pt x="0" y="3961685"/>
                </a:lnTo>
                <a:lnTo>
                  <a:pt x="0" y="34014"/>
                </a:lnTo>
                <a:lnTo>
                  <a:pt x="2673" y="20774"/>
                </a:lnTo>
                <a:lnTo>
                  <a:pt x="9962" y="9962"/>
                </a:lnTo>
                <a:lnTo>
                  <a:pt x="20774" y="2673"/>
                </a:lnTo>
                <a:lnTo>
                  <a:pt x="34014" y="0"/>
                </a:lnTo>
                <a:lnTo>
                  <a:pt x="2439785" y="0"/>
                </a:lnTo>
                <a:lnTo>
                  <a:pt x="2473140" y="27347"/>
                </a:lnTo>
                <a:lnTo>
                  <a:pt x="2473799" y="34014"/>
                </a:lnTo>
                <a:lnTo>
                  <a:pt x="2473799" y="3961685"/>
                </a:lnTo>
                <a:lnTo>
                  <a:pt x="2471127" y="3974925"/>
                </a:lnTo>
                <a:lnTo>
                  <a:pt x="2463837" y="3985737"/>
                </a:lnTo>
                <a:lnTo>
                  <a:pt x="2453025" y="3993026"/>
                </a:lnTo>
                <a:lnTo>
                  <a:pt x="2439785" y="3995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392010" y="495198"/>
            <a:ext cx="2152015" cy="364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82880" marR="5080" indent="-170815">
              <a:lnSpc>
                <a:spcPct val="102299"/>
              </a:lnSpc>
              <a:spcBef>
                <a:spcPts val="70"/>
              </a:spcBef>
            </a:pPr>
            <a:r>
              <a:rPr sz="1100" b="0" spc="30" dirty="0">
                <a:solidFill>
                  <a:srgbClr val="000000"/>
                </a:solidFill>
                <a:latin typeface="Tahoma"/>
                <a:cs typeface="Tahoma"/>
              </a:rPr>
              <a:t>Khi</a:t>
            </a:r>
            <a:r>
              <a:rPr sz="1100" b="0" spc="-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30" dirty="0">
                <a:solidFill>
                  <a:srgbClr val="000000"/>
                </a:solidFill>
                <a:latin typeface="Tahoma"/>
                <a:cs typeface="Tahoma"/>
              </a:rPr>
              <a:t>qu</a:t>
            </a:r>
            <a:r>
              <a:rPr sz="1100" b="0" spc="20" dirty="0">
                <a:solidFill>
                  <a:srgbClr val="000000"/>
                </a:solidFill>
                <a:latin typeface="Tahoma"/>
                <a:cs typeface="Tahoma"/>
              </a:rPr>
              <a:t>é</a:t>
            </a:r>
            <a:r>
              <a:rPr sz="1100" b="0" spc="15" dirty="0">
                <a:solidFill>
                  <a:srgbClr val="000000"/>
                </a:solidFill>
                <a:latin typeface="Tahoma"/>
                <a:cs typeface="Tahoma"/>
              </a:rPr>
              <a:t>t</a:t>
            </a:r>
            <a:r>
              <a:rPr sz="1100" b="0" spc="-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60" dirty="0">
                <a:solidFill>
                  <a:srgbClr val="000000"/>
                </a:solidFill>
                <a:latin typeface="Tahoma"/>
                <a:cs typeface="Tahoma"/>
              </a:rPr>
              <a:t>mã</a:t>
            </a:r>
            <a:r>
              <a:rPr sz="1100" b="0" spc="-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80" dirty="0">
                <a:solidFill>
                  <a:srgbClr val="000000"/>
                </a:solidFill>
                <a:latin typeface="Tahoma"/>
                <a:cs typeface="Tahoma"/>
              </a:rPr>
              <a:t>Q</a:t>
            </a:r>
            <a:r>
              <a:rPr sz="1100" b="0" spc="75" dirty="0">
                <a:solidFill>
                  <a:srgbClr val="000000"/>
                </a:solidFill>
                <a:latin typeface="Tahoma"/>
                <a:cs typeface="Tahoma"/>
              </a:rPr>
              <a:t>R</a:t>
            </a:r>
            <a:r>
              <a:rPr sz="1100" b="0" spc="-80" dirty="0">
                <a:solidFill>
                  <a:srgbClr val="000000"/>
                </a:solidFill>
                <a:latin typeface="Tahoma"/>
                <a:cs typeface="Tahoma"/>
              </a:rPr>
              <a:t>,</a:t>
            </a:r>
            <a:r>
              <a:rPr sz="1100" b="0" spc="-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spc="-50" dirty="0">
                <a:solidFill>
                  <a:srgbClr val="000000"/>
                </a:solidFill>
              </a:rPr>
              <a:t>người</a:t>
            </a:r>
            <a:r>
              <a:rPr sz="1100" spc="-25" dirty="0">
                <a:solidFill>
                  <a:srgbClr val="000000"/>
                </a:solidFill>
              </a:rPr>
              <a:t> </a:t>
            </a:r>
            <a:r>
              <a:rPr sz="1100" spc="-50" dirty="0">
                <a:solidFill>
                  <a:srgbClr val="000000"/>
                </a:solidFill>
              </a:rPr>
              <a:t>tiêu</a:t>
            </a:r>
            <a:r>
              <a:rPr sz="1100" spc="-25" dirty="0">
                <a:solidFill>
                  <a:srgbClr val="000000"/>
                </a:solidFill>
              </a:rPr>
              <a:t> dùng  </a:t>
            </a:r>
            <a:r>
              <a:rPr sz="1100" spc="-45" dirty="0">
                <a:solidFill>
                  <a:srgbClr val="000000"/>
                </a:solidFill>
              </a:rPr>
              <a:t>truy</a:t>
            </a:r>
            <a:r>
              <a:rPr sz="1100" spc="-30" dirty="0">
                <a:solidFill>
                  <a:srgbClr val="000000"/>
                </a:solidFill>
              </a:rPr>
              <a:t> </a:t>
            </a:r>
            <a:r>
              <a:rPr sz="1100" spc="-35" dirty="0">
                <a:solidFill>
                  <a:srgbClr val="000000"/>
                </a:solidFill>
              </a:rPr>
              <a:t>xuất</a:t>
            </a:r>
            <a:r>
              <a:rPr sz="1100" spc="-45" dirty="0">
                <a:solidFill>
                  <a:srgbClr val="000000"/>
                </a:solidFill>
              </a:rPr>
              <a:t> </a:t>
            </a:r>
            <a:r>
              <a:rPr sz="1100" b="0" spc="15" dirty="0">
                <a:solidFill>
                  <a:srgbClr val="000000"/>
                </a:solidFill>
                <a:latin typeface="Tahoma"/>
                <a:cs typeface="Tahoma"/>
              </a:rPr>
              <a:t>được</a:t>
            </a:r>
            <a:r>
              <a:rPr sz="1100" b="0" spc="-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30" dirty="0">
                <a:solidFill>
                  <a:srgbClr val="000000"/>
                </a:solidFill>
                <a:latin typeface="Tahoma"/>
                <a:cs typeface="Tahoma"/>
              </a:rPr>
              <a:t>thông</a:t>
            </a:r>
            <a:r>
              <a:rPr sz="1100" b="0" spc="-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15" dirty="0">
                <a:solidFill>
                  <a:srgbClr val="000000"/>
                </a:solidFill>
                <a:latin typeface="Tahoma"/>
                <a:cs typeface="Tahoma"/>
              </a:rPr>
              <a:t>tin</a:t>
            </a:r>
            <a:r>
              <a:rPr sz="1100" b="0" spc="-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100" b="0" spc="10" dirty="0">
                <a:solidFill>
                  <a:srgbClr val="000000"/>
                </a:solidFill>
                <a:latin typeface="Tahoma"/>
                <a:cs typeface="Tahoma"/>
              </a:rPr>
              <a:t>gì?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24119" y="1620461"/>
            <a:ext cx="2279015" cy="850265"/>
          </a:xfrm>
          <a:custGeom>
            <a:avLst/>
            <a:gdLst/>
            <a:ahLst/>
            <a:cxnLst/>
            <a:rect l="l" t="t" r="r" b="b"/>
            <a:pathLst>
              <a:path w="2279015" h="850264">
                <a:moveTo>
                  <a:pt x="2236007" y="850199"/>
                </a:moveTo>
                <a:lnTo>
                  <a:pt x="42492" y="850199"/>
                </a:lnTo>
                <a:lnTo>
                  <a:pt x="25952" y="846860"/>
                </a:lnTo>
                <a:lnTo>
                  <a:pt x="12445" y="837754"/>
                </a:lnTo>
                <a:lnTo>
                  <a:pt x="3339" y="824247"/>
                </a:lnTo>
                <a:lnTo>
                  <a:pt x="0" y="807707"/>
                </a:lnTo>
                <a:lnTo>
                  <a:pt x="0" y="42492"/>
                </a:lnTo>
                <a:lnTo>
                  <a:pt x="3339" y="25952"/>
                </a:lnTo>
                <a:lnTo>
                  <a:pt x="12445" y="12445"/>
                </a:lnTo>
                <a:lnTo>
                  <a:pt x="25952" y="3339"/>
                </a:lnTo>
                <a:lnTo>
                  <a:pt x="42492" y="0"/>
                </a:lnTo>
                <a:lnTo>
                  <a:pt x="2236007" y="0"/>
                </a:lnTo>
                <a:lnTo>
                  <a:pt x="2271360" y="18917"/>
                </a:lnTo>
                <a:lnTo>
                  <a:pt x="2278499" y="42492"/>
                </a:lnTo>
                <a:lnTo>
                  <a:pt x="2278499" y="807707"/>
                </a:lnTo>
                <a:lnTo>
                  <a:pt x="2275160" y="824247"/>
                </a:lnTo>
                <a:lnTo>
                  <a:pt x="2266054" y="837754"/>
                </a:lnTo>
                <a:lnTo>
                  <a:pt x="2252547" y="846860"/>
                </a:lnTo>
                <a:lnTo>
                  <a:pt x="2236007" y="850199"/>
                </a:lnTo>
                <a:close/>
              </a:path>
            </a:pathLst>
          </a:custGeom>
          <a:solidFill>
            <a:srgbClr val="FCE4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90540" y="1674848"/>
            <a:ext cx="1820545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mô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10" dirty="0">
                <a:latin typeface="Tahoma"/>
                <a:cs typeface="Tahoma"/>
              </a:rPr>
              <a:t>tả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phẩm:</a:t>
            </a:r>
            <a:endParaRPr sz="11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spcBef>
                <a:spcPts val="35"/>
              </a:spcBef>
              <a:buChar char="-"/>
              <a:tabLst>
                <a:tab pos="354965" algn="l"/>
                <a:tab pos="355600" algn="l"/>
              </a:tabLst>
            </a:pPr>
            <a:r>
              <a:rPr sz="900" spc="-5" dirty="0">
                <a:latin typeface="Tahoma"/>
                <a:cs typeface="Tahoma"/>
              </a:rPr>
              <a:t>Tên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30" dirty="0">
                <a:latin typeface="Tahoma"/>
                <a:cs typeface="Tahoma"/>
              </a:rPr>
              <a:t>Hình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ảnh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phẩm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45" dirty="0">
                <a:latin typeface="Tahoma"/>
                <a:cs typeface="Tahoma"/>
              </a:rPr>
              <a:t>Mô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tả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phẩm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30" dirty="0">
                <a:latin typeface="Tahoma"/>
                <a:cs typeface="Tahoma"/>
              </a:rPr>
              <a:t>Chứng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nhận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chất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lượng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24119" y="2555655"/>
            <a:ext cx="2279015" cy="850265"/>
          </a:xfrm>
          <a:custGeom>
            <a:avLst/>
            <a:gdLst/>
            <a:ahLst/>
            <a:cxnLst/>
            <a:rect l="l" t="t" r="r" b="b"/>
            <a:pathLst>
              <a:path w="2279015" h="850264">
                <a:moveTo>
                  <a:pt x="2236007" y="850199"/>
                </a:moveTo>
                <a:lnTo>
                  <a:pt x="42492" y="850199"/>
                </a:lnTo>
                <a:lnTo>
                  <a:pt x="25952" y="846860"/>
                </a:lnTo>
                <a:lnTo>
                  <a:pt x="12445" y="837754"/>
                </a:lnTo>
                <a:lnTo>
                  <a:pt x="3339" y="824247"/>
                </a:lnTo>
                <a:lnTo>
                  <a:pt x="0" y="807706"/>
                </a:lnTo>
                <a:lnTo>
                  <a:pt x="0" y="42492"/>
                </a:lnTo>
                <a:lnTo>
                  <a:pt x="3339" y="25952"/>
                </a:lnTo>
                <a:lnTo>
                  <a:pt x="12445" y="12445"/>
                </a:lnTo>
                <a:lnTo>
                  <a:pt x="25952" y="3339"/>
                </a:lnTo>
                <a:lnTo>
                  <a:pt x="42492" y="0"/>
                </a:lnTo>
                <a:lnTo>
                  <a:pt x="2236007" y="0"/>
                </a:lnTo>
                <a:lnTo>
                  <a:pt x="2271360" y="18917"/>
                </a:lnTo>
                <a:lnTo>
                  <a:pt x="2278499" y="42492"/>
                </a:lnTo>
                <a:lnTo>
                  <a:pt x="2278499" y="807706"/>
                </a:lnTo>
                <a:lnTo>
                  <a:pt x="2275160" y="824247"/>
                </a:lnTo>
                <a:lnTo>
                  <a:pt x="2266054" y="837754"/>
                </a:lnTo>
                <a:lnTo>
                  <a:pt x="2252547" y="846860"/>
                </a:lnTo>
                <a:lnTo>
                  <a:pt x="2236007" y="8501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90540" y="2610042"/>
            <a:ext cx="1576705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xuất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100" dirty="0">
                <a:latin typeface="Tahoma"/>
                <a:cs typeface="Tahoma"/>
              </a:rPr>
              <a:t>xứ:</a:t>
            </a:r>
            <a:endParaRPr sz="11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spcBef>
                <a:spcPts val="35"/>
              </a:spcBef>
              <a:buChar char="-"/>
              <a:tabLst>
                <a:tab pos="354965" algn="l"/>
                <a:tab pos="355600" algn="l"/>
              </a:tabLst>
            </a:pPr>
            <a:r>
              <a:rPr sz="900" spc="-55" dirty="0">
                <a:latin typeface="Tahoma"/>
                <a:cs typeface="Tahoma"/>
              </a:rPr>
              <a:t>T</a:t>
            </a:r>
            <a:r>
              <a:rPr sz="900" spc="20" dirty="0">
                <a:latin typeface="Tahoma"/>
                <a:cs typeface="Tahoma"/>
              </a:rPr>
              <a:t>ên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doanh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nghiệp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45" dirty="0">
                <a:latin typeface="Tahoma"/>
                <a:cs typeface="Tahoma"/>
              </a:rPr>
              <a:t>Mô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tả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doanh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nghiệp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25" dirty="0">
                <a:latin typeface="Tahoma"/>
                <a:cs typeface="Tahoma"/>
              </a:rPr>
              <a:t>Thông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tin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liên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hệ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30" dirty="0">
                <a:latin typeface="Tahoma"/>
                <a:cs typeface="Tahoma"/>
              </a:rPr>
              <a:t>Chứng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nhận</a:t>
            </a:r>
            <a:r>
              <a:rPr sz="900" spc="-5" dirty="0">
                <a:latin typeface="Tahoma"/>
                <a:cs typeface="Tahoma"/>
              </a:rPr>
              <a:t>/</a:t>
            </a:r>
            <a:r>
              <a:rPr sz="900" spc="30" dirty="0">
                <a:latin typeface="Tahoma"/>
                <a:cs typeface="Tahoma"/>
              </a:rPr>
              <a:t>Chứng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chỉ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24119" y="3490848"/>
            <a:ext cx="2279015" cy="850265"/>
          </a:xfrm>
          <a:custGeom>
            <a:avLst/>
            <a:gdLst/>
            <a:ahLst/>
            <a:cxnLst/>
            <a:rect l="l" t="t" r="r" b="b"/>
            <a:pathLst>
              <a:path w="2279015" h="850264">
                <a:moveTo>
                  <a:pt x="2236007" y="850199"/>
                </a:moveTo>
                <a:lnTo>
                  <a:pt x="42492" y="850199"/>
                </a:lnTo>
                <a:lnTo>
                  <a:pt x="25952" y="846860"/>
                </a:lnTo>
                <a:lnTo>
                  <a:pt x="12445" y="837754"/>
                </a:lnTo>
                <a:lnTo>
                  <a:pt x="3339" y="824247"/>
                </a:lnTo>
                <a:lnTo>
                  <a:pt x="0" y="807706"/>
                </a:lnTo>
                <a:lnTo>
                  <a:pt x="0" y="42492"/>
                </a:lnTo>
                <a:lnTo>
                  <a:pt x="3339" y="25952"/>
                </a:lnTo>
                <a:lnTo>
                  <a:pt x="12445" y="12445"/>
                </a:lnTo>
                <a:lnTo>
                  <a:pt x="25952" y="3339"/>
                </a:lnTo>
                <a:lnTo>
                  <a:pt x="42492" y="0"/>
                </a:lnTo>
                <a:lnTo>
                  <a:pt x="2236007" y="0"/>
                </a:lnTo>
                <a:lnTo>
                  <a:pt x="2271360" y="18917"/>
                </a:lnTo>
                <a:lnTo>
                  <a:pt x="2278499" y="42492"/>
                </a:lnTo>
                <a:lnTo>
                  <a:pt x="2278499" y="807706"/>
                </a:lnTo>
                <a:lnTo>
                  <a:pt x="2275160" y="824247"/>
                </a:lnTo>
                <a:lnTo>
                  <a:pt x="2266054" y="837754"/>
                </a:lnTo>
                <a:lnTo>
                  <a:pt x="2252547" y="846860"/>
                </a:lnTo>
                <a:lnTo>
                  <a:pt x="2236007" y="850199"/>
                </a:lnTo>
                <a:close/>
              </a:path>
            </a:pathLst>
          </a:custGeom>
          <a:solidFill>
            <a:srgbClr val="D9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90540" y="3545235"/>
            <a:ext cx="2077720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truy</a:t>
            </a:r>
            <a:r>
              <a:rPr sz="1100" b="1" spc="-35" dirty="0">
                <a:latin typeface="Tahoma"/>
                <a:cs typeface="Tahoma"/>
              </a:rPr>
              <a:t> xuất nguồn </a:t>
            </a:r>
            <a:r>
              <a:rPr sz="1100" b="1" spc="-45" dirty="0">
                <a:latin typeface="Tahoma"/>
                <a:cs typeface="Tahoma"/>
              </a:rPr>
              <a:t>gốc:</a:t>
            </a:r>
            <a:endParaRPr sz="11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spcBef>
                <a:spcPts val="35"/>
              </a:spcBef>
              <a:buChar char="-"/>
              <a:tabLst>
                <a:tab pos="354965" algn="l"/>
                <a:tab pos="355600" algn="l"/>
              </a:tabLst>
            </a:pPr>
            <a:r>
              <a:rPr sz="900" spc="-55" dirty="0">
                <a:latin typeface="Tahoma"/>
                <a:cs typeface="Tahoma"/>
              </a:rPr>
              <a:t>T</a:t>
            </a:r>
            <a:r>
              <a:rPr sz="900" spc="20" dirty="0">
                <a:latin typeface="Tahoma"/>
                <a:cs typeface="Tahoma"/>
              </a:rPr>
              <a:t>ên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công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45" dirty="0">
                <a:latin typeface="Tahoma"/>
                <a:cs typeface="Tahoma"/>
              </a:rPr>
              <a:t>Mô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tả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công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50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30" dirty="0">
                <a:latin typeface="Tahoma"/>
                <a:cs typeface="Tahoma"/>
              </a:rPr>
              <a:t>Hình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ảnh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minh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họa</a:t>
            </a:r>
            <a:endParaRPr sz="900">
              <a:latin typeface="Tahoma"/>
              <a:cs typeface="Tahoma"/>
            </a:endParaRPr>
          </a:p>
          <a:p>
            <a:pPr marL="355600" indent="-214629">
              <a:lnSpc>
                <a:spcPts val="1065"/>
              </a:lnSpc>
              <a:buChar char="-"/>
              <a:tabLst>
                <a:tab pos="354965" algn="l"/>
                <a:tab pos="355600" algn="l"/>
              </a:tabLst>
            </a:pPr>
            <a:r>
              <a:rPr sz="900" spc="30" dirty="0">
                <a:latin typeface="Tahoma"/>
                <a:cs typeface="Tahoma"/>
              </a:rPr>
              <a:t>Minh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chứng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40" dirty="0">
                <a:latin typeface="Tahoma"/>
                <a:cs typeface="Tahoma"/>
              </a:rPr>
              <a:t>xác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10" dirty="0">
                <a:latin typeface="Tahoma"/>
                <a:cs typeface="Tahoma"/>
              </a:rPr>
              <a:t>thực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Blockchain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24119" y="1058818"/>
            <a:ext cx="2279015" cy="476250"/>
          </a:xfrm>
          <a:custGeom>
            <a:avLst/>
            <a:gdLst/>
            <a:ahLst/>
            <a:cxnLst/>
            <a:rect l="l" t="t" r="r" b="b"/>
            <a:pathLst>
              <a:path w="2279015" h="476250">
                <a:moveTo>
                  <a:pt x="2254704" y="476099"/>
                </a:moveTo>
                <a:lnTo>
                  <a:pt x="23795" y="476099"/>
                </a:lnTo>
                <a:lnTo>
                  <a:pt x="14533" y="474230"/>
                </a:lnTo>
                <a:lnTo>
                  <a:pt x="6969" y="469130"/>
                </a:lnTo>
                <a:lnTo>
                  <a:pt x="1869" y="461566"/>
                </a:lnTo>
                <a:lnTo>
                  <a:pt x="0" y="452304"/>
                </a:lnTo>
                <a:lnTo>
                  <a:pt x="0" y="23795"/>
                </a:lnTo>
                <a:lnTo>
                  <a:pt x="1869" y="14533"/>
                </a:lnTo>
                <a:lnTo>
                  <a:pt x="6969" y="6969"/>
                </a:lnTo>
                <a:lnTo>
                  <a:pt x="14533" y="1869"/>
                </a:lnTo>
                <a:lnTo>
                  <a:pt x="23795" y="0"/>
                </a:lnTo>
                <a:lnTo>
                  <a:pt x="2261014" y="0"/>
                </a:lnTo>
                <a:lnTo>
                  <a:pt x="2267068" y="2507"/>
                </a:lnTo>
                <a:lnTo>
                  <a:pt x="2275993" y="11432"/>
                </a:lnTo>
                <a:lnTo>
                  <a:pt x="2278499" y="17484"/>
                </a:lnTo>
                <a:lnTo>
                  <a:pt x="2278499" y="452304"/>
                </a:lnTo>
                <a:lnTo>
                  <a:pt x="2276630" y="461566"/>
                </a:lnTo>
                <a:lnTo>
                  <a:pt x="2271530" y="469130"/>
                </a:lnTo>
                <a:lnTo>
                  <a:pt x="2263966" y="474230"/>
                </a:lnTo>
                <a:lnTo>
                  <a:pt x="2254704" y="476099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85064" y="1126180"/>
            <a:ext cx="15347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định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danh:</a:t>
            </a:r>
            <a:endParaRPr sz="1100">
              <a:latin typeface="Tahoma"/>
              <a:cs typeface="Tahoma"/>
            </a:endParaRPr>
          </a:p>
          <a:p>
            <a:pPr marL="140970">
              <a:lnSpc>
                <a:spcPct val="100000"/>
              </a:lnSpc>
              <a:spcBef>
                <a:spcPts val="35"/>
              </a:spcBef>
              <a:tabLst>
                <a:tab pos="354965" algn="l"/>
              </a:tabLst>
            </a:pPr>
            <a:r>
              <a:rPr sz="900" spc="55" dirty="0">
                <a:latin typeface="Tahoma"/>
                <a:cs typeface="Tahoma"/>
              </a:rPr>
              <a:t>-	</a:t>
            </a:r>
            <a:r>
              <a:rPr sz="900" spc="65" dirty="0">
                <a:latin typeface="Tahoma"/>
                <a:cs typeface="Tahoma"/>
              </a:rPr>
              <a:t>Mã</a:t>
            </a:r>
            <a:r>
              <a:rPr sz="900" spc="-65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truy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25" dirty="0">
                <a:latin typeface="Tahoma"/>
                <a:cs typeface="Tahoma"/>
              </a:rPr>
              <a:t>duy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nhất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81129" y="1992731"/>
            <a:ext cx="873125" cy="1403350"/>
            <a:chOff x="4481129" y="1992731"/>
            <a:chExt cx="873125" cy="140335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1129" y="1992731"/>
              <a:ext cx="872555" cy="9803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498638" y="2919937"/>
              <a:ext cx="762000" cy="476250"/>
            </a:xfrm>
            <a:custGeom>
              <a:avLst/>
              <a:gdLst/>
              <a:ahLst/>
              <a:cxnLst/>
              <a:rect l="l" t="t" r="r" b="b"/>
              <a:pathLst>
                <a:path w="762000" h="476250">
                  <a:moveTo>
                    <a:pt x="737604" y="476099"/>
                  </a:moveTo>
                  <a:lnTo>
                    <a:pt x="23795" y="476099"/>
                  </a:lnTo>
                  <a:lnTo>
                    <a:pt x="14533" y="474230"/>
                  </a:lnTo>
                  <a:lnTo>
                    <a:pt x="6969" y="469130"/>
                  </a:lnTo>
                  <a:lnTo>
                    <a:pt x="1869" y="461566"/>
                  </a:lnTo>
                  <a:lnTo>
                    <a:pt x="0" y="452304"/>
                  </a:lnTo>
                  <a:lnTo>
                    <a:pt x="0" y="23795"/>
                  </a:lnTo>
                  <a:lnTo>
                    <a:pt x="1869" y="14533"/>
                  </a:lnTo>
                  <a:lnTo>
                    <a:pt x="6969" y="6969"/>
                  </a:lnTo>
                  <a:lnTo>
                    <a:pt x="14533" y="1869"/>
                  </a:lnTo>
                  <a:lnTo>
                    <a:pt x="23795" y="0"/>
                  </a:lnTo>
                  <a:lnTo>
                    <a:pt x="743915" y="0"/>
                  </a:lnTo>
                  <a:lnTo>
                    <a:pt x="749967" y="2506"/>
                  </a:lnTo>
                  <a:lnTo>
                    <a:pt x="758892" y="11431"/>
                  </a:lnTo>
                  <a:lnTo>
                    <a:pt x="761399" y="17484"/>
                  </a:lnTo>
                  <a:lnTo>
                    <a:pt x="761399" y="452304"/>
                  </a:lnTo>
                  <a:lnTo>
                    <a:pt x="759530" y="461566"/>
                  </a:lnTo>
                  <a:lnTo>
                    <a:pt x="754430" y="469130"/>
                  </a:lnTo>
                  <a:lnTo>
                    <a:pt x="746866" y="474230"/>
                  </a:lnTo>
                  <a:lnTo>
                    <a:pt x="737604" y="476099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3677265" y="2320556"/>
            <a:ext cx="638810" cy="245745"/>
          </a:xfrm>
          <a:custGeom>
            <a:avLst/>
            <a:gdLst/>
            <a:ahLst/>
            <a:cxnLst/>
            <a:rect l="l" t="t" r="r" b="b"/>
            <a:pathLst>
              <a:path w="638810" h="245744">
                <a:moveTo>
                  <a:pt x="515999" y="245399"/>
                </a:moveTo>
                <a:lnTo>
                  <a:pt x="515999" y="184049"/>
                </a:lnTo>
                <a:lnTo>
                  <a:pt x="0" y="184049"/>
                </a:lnTo>
                <a:lnTo>
                  <a:pt x="0" y="61349"/>
                </a:lnTo>
                <a:lnTo>
                  <a:pt x="515999" y="61349"/>
                </a:lnTo>
                <a:lnTo>
                  <a:pt x="515999" y="0"/>
                </a:lnTo>
                <a:lnTo>
                  <a:pt x="638699" y="122699"/>
                </a:lnTo>
                <a:lnTo>
                  <a:pt x="515999" y="245399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0837" y="2320556"/>
            <a:ext cx="638810" cy="245745"/>
          </a:xfrm>
          <a:custGeom>
            <a:avLst/>
            <a:gdLst/>
            <a:ahLst/>
            <a:cxnLst/>
            <a:rect l="l" t="t" r="r" b="b"/>
            <a:pathLst>
              <a:path w="638810" h="245744">
                <a:moveTo>
                  <a:pt x="515999" y="245399"/>
                </a:moveTo>
                <a:lnTo>
                  <a:pt x="515999" y="184049"/>
                </a:lnTo>
                <a:lnTo>
                  <a:pt x="0" y="184049"/>
                </a:lnTo>
                <a:lnTo>
                  <a:pt x="0" y="61349"/>
                </a:lnTo>
                <a:lnTo>
                  <a:pt x="515999" y="61349"/>
                </a:lnTo>
                <a:lnTo>
                  <a:pt x="515999" y="0"/>
                </a:lnTo>
                <a:lnTo>
                  <a:pt x="638699" y="122699"/>
                </a:lnTo>
                <a:lnTo>
                  <a:pt x="515999" y="245399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294039" y="1913861"/>
            <a:ext cx="95251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spc="-5" dirty="0" err="1" smtClean="0">
                <a:latin typeface="Calibri"/>
                <a:cs typeface="Calibri"/>
              </a:rPr>
              <a:t>Người</a:t>
            </a:r>
            <a:r>
              <a:rPr lang="en-US" sz="1100" spc="-5" dirty="0" smtClean="0">
                <a:latin typeface="Calibri"/>
                <a:cs typeface="Calibri"/>
              </a:rPr>
              <a:t> </a:t>
            </a:r>
            <a:r>
              <a:rPr lang="en-US" sz="1100" spc="-5" dirty="0" err="1" smtClean="0">
                <a:latin typeface="Calibri"/>
                <a:cs typeface="Calibri"/>
              </a:rPr>
              <a:t>tiêu</a:t>
            </a:r>
            <a:r>
              <a:rPr lang="en-US" sz="1100" spc="-5" dirty="0" smtClean="0">
                <a:latin typeface="Calibri"/>
                <a:cs typeface="Calibri"/>
              </a:rPr>
              <a:t> </a:t>
            </a:r>
            <a:r>
              <a:rPr lang="en-US" sz="1100" spc="-5" dirty="0" err="1" smtClean="0">
                <a:latin typeface="Calibri"/>
                <a:cs typeface="Calibri"/>
              </a:rPr>
              <a:t>dùng</a:t>
            </a:r>
            <a:r>
              <a:rPr lang="en-US" sz="1100" spc="-5" dirty="0" smtClean="0">
                <a:latin typeface="Calibri"/>
                <a:cs typeface="Calibri"/>
              </a:rPr>
              <a:t> </a:t>
            </a:r>
            <a:r>
              <a:rPr lang="en-US" sz="1100" spc="-5" dirty="0" err="1" smtClean="0">
                <a:latin typeface="Calibri"/>
                <a:cs typeface="Calibri"/>
              </a:rPr>
              <a:t>quét</a:t>
            </a:r>
            <a:r>
              <a:rPr lang="en-US" sz="1100" spc="-5" dirty="0" smtClean="0">
                <a:latin typeface="Calibri"/>
                <a:cs typeface="Calibri"/>
              </a:rPr>
              <a:t> </a:t>
            </a:r>
            <a:r>
              <a:rPr lang="en-US" sz="1100" spc="-5" dirty="0" err="1" smtClean="0">
                <a:latin typeface="Calibri"/>
                <a:cs typeface="Calibri"/>
              </a:rPr>
              <a:t>mã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10394" y="1918361"/>
            <a:ext cx="5657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100" spc="-5" dirty="0" err="1" smtClean="0">
                <a:latin typeface="Calibri"/>
                <a:cs typeface="Calibri"/>
              </a:rPr>
              <a:t>Kích</a:t>
            </a:r>
            <a:r>
              <a:rPr lang="en-US" sz="1100" spc="-5" dirty="0" smtClean="0">
                <a:latin typeface="Calibri"/>
                <a:cs typeface="Calibri"/>
              </a:rPr>
              <a:t> </a:t>
            </a:r>
            <a:r>
              <a:rPr lang="en-US" sz="1100" spc="-5" dirty="0" err="1" smtClean="0">
                <a:latin typeface="Calibri"/>
                <a:cs typeface="Calibri"/>
              </a:rPr>
              <a:t>hoạt</a:t>
            </a:r>
            <a:r>
              <a:rPr lang="en-US" sz="1100" spc="-5" dirty="0" smtClean="0">
                <a:latin typeface="Calibri"/>
                <a:cs typeface="Calibri"/>
              </a:rPr>
              <a:t> tem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50595" y="2940690"/>
            <a:ext cx="457834" cy="42925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-1270" algn="ctr">
              <a:lnSpc>
                <a:spcPts val="1050"/>
              </a:lnSpc>
              <a:spcBef>
                <a:spcPts val="160"/>
              </a:spcBef>
            </a:pPr>
            <a:r>
              <a:rPr sz="900" dirty="0">
                <a:latin typeface="Arial MT"/>
                <a:cs typeface="Arial MT"/>
              </a:rPr>
              <a:t>Mã </a:t>
            </a:r>
            <a:r>
              <a:rPr sz="900" spc="-5" dirty="0">
                <a:latin typeface="Arial MT"/>
                <a:cs typeface="Arial MT"/>
              </a:rPr>
              <a:t>truy </a:t>
            </a:r>
            <a:r>
              <a:rPr sz="900" dirty="0">
                <a:latin typeface="Arial MT"/>
                <a:cs typeface="Arial MT"/>
              </a:rPr>
              <a:t> </a:t>
            </a:r>
            <a:r>
              <a:rPr sz="900" spc="-100" dirty="0">
                <a:latin typeface="Arial MT"/>
                <a:cs typeface="Arial MT"/>
              </a:rPr>
              <a:t>xuất</a:t>
            </a:r>
            <a:r>
              <a:rPr sz="900" spc="-5" dirty="0">
                <a:latin typeface="Arial MT"/>
                <a:cs typeface="Arial MT"/>
              </a:rPr>
              <a:t> duy  </a:t>
            </a:r>
            <a:r>
              <a:rPr sz="900" spc="-105" dirty="0">
                <a:latin typeface="Arial MT"/>
                <a:cs typeface="Arial MT"/>
              </a:rPr>
              <a:t>nhất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19951" y="3584362"/>
            <a:ext cx="2176780" cy="680720"/>
          </a:xfrm>
          <a:custGeom>
            <a:avLst/>
            <a:gdLst/>
            <a:ahLst/>
            <a:cxnLst/>
            <a:rect l="l" t="t" r="r" b="b"/>
            <a:pathLst>
              <a:path w="2176779" h="680720">
                <a:moveTo>
                  <a:pt x="2116991" y="680099"/>
                </a:moveTo>
                <a:lnTo>
                  <a:pt x="59508" y="680099"/>
                </a:lnTo>
                <a:lnTo>
                  <a:pt x="36345" y="675423"/>
                </a:lnTo>
                <a:lnTo>
                  <a:pt x="17429" y="662670"/>
                </a:lnTo>
                <a:lnTo>
                  <a:pt x="4676" y="643754"/>
                </a:lnTo>
                <a:lnTo>
                  <a:pt x="0" y="620591"/>
                </a:lnTo>
                <a:lnTo>
                  <a:pt x="0" y="59508"/>
                </a:lnTo>
                <a:lnTo>
                  <a:pt x="4676" y="36345"/>
                </a:lnTo>
                <a:lnTo>
                  <a:pt x="17429" y="17429"/>
                </a:lnTo>
                <a:lnTo>
                  <a:pt x="36345" y="4676"/>
                </a:lnTo>
                <a:lnTo>
                  <a:pt x="59508" y="0"/>
                </a:lnTo>
                <a:lnTo>
                  <a:pt x="2116991" y="0"/>
                </a:lnTo>
                <a:lnTo>
                  <a:pt x="2159070" y="17429"/>
                </a:lnTo>
                <a:lnTo>
                  <a:pt x="2176500" y="59508"/>
                </a:lnTo>
                <a:lnTo>
                  <a:pt x="2176500" y="620591"/>
                </a:lnTo>
                <a:lnTo>
                  <a:pt x="2171823" y="643754"/>
                </a:lnTo>
                <a:lnTo>
                  <a:pt x="2159070" y="662670"/>
                </a:lnTo>
                <a:lnTo>
                  <a:pt x="2140154" y="675423"/>
                </a:lnTo>
                <a:lnTo>
                  <a:pt x="2116991" y="680099"/>
                </a:lnTo>
                <a:close/>
              </a:path>
            </a:pathLst>
          </a:custGeom>
          <a:solidFill>
            <a:srgbClr val="D9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391355" y="3640440"/>
            <a:ext cx="1793239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5"/>
              </a:lnSpc>
              <a:spcBef>
                <a:spcPts val="100"/>
              </a:spcBef>
            </a:pPr>
            <a:r>
              <a:rPr sz="900" spc="30" dirty="0">
                <a:latin typeface="Tahoma"/>
                <a:cs typeface="Tahoma"/>
              </a:rPr>
              <a:t>Lô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20" dirty="0">
                <a:latin typeface="Tahoma"/>
                <a:cs typeface="Tahoma"/>
              </a:rPr>
              <a:t>2/Nhật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5" dirty="0">
                <a:latin typeface="Tahoma"/>
                <a:cs typeface="Tahoma"/>
              </a:rPr>
              <a:t>ký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45" dirty="0">
                <a:latin typeface="Tahoma"/>
                <a:cs typeface="Tahoma"/>
              </a:rPr>
              <a:t>sản</a:t>
            </a:r>
            <a:r>
              <a:rPr sz="900" spc="-55" dirty="0">
                <a:latin typeface="Tahoma"/>
                <a:cs typeface="Tahoma"/>
              </a:rPr>
              <a:t> </a:t>
            </a:r>
            <a:r>
              <a:rPr sz="900" spc="30" dirty="0">
                <a:latin typeface="Tahoma"/>
                <a:cs typeface="Tahoma"/>
              </a:rPr>
              <a:t>xuất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-35" dirty="0">
                <a:latin typeface="Tahoma"/>
                <a:cs typeface="Tahoma"/>
              </a:rPr>
              <a:t>2:</a:t>
            </a:r>
            <a:endParaRPr sz="900">
              <a:latin typeface="Tahoma"/>
              <a:cs typeface="Tahoma"/>
            </a:endParaRPr>
          </a:p>
          <a:p>
            <a:pPr marL="121285">
              <a:lnSpc>
                <a:spcPts val="1050"/>
              </a:lnSpc>
              <a:tabLst>
                <a:tab pos="35496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65" dirty="0">
                <a:latin typeface="Tahoma"/>
                <a:cs typeface="Tahoma"/>
              </a:rPr>
              <a:t>C</a:t>
            </a:r>
            <a:r>
              <a:rPr sz="900" spc="30" dirty="0">
                <a:latin typeface="Tahoma"/>
                <a:cs typeface="Tahoma"/>
              </a:rPr>
              <a:t>ông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120" dirty="0"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  <a:p>
            <a:pPr marL="121285">
              <a:lnSpc>
                <a:spcPts val="1050"/>
              </a:lnSpc>
              <a:tabLst>
                <a:tab pos="35496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65" dirty="0">
                <a:latin typeface="Tahoma"/>
                <a:cs typeface="Tahoma"/>
              </a:rPr>
              <a:t>C</a:t>
            </a:r>
            <a:r>
              <a:rPr sz="900" spc="30" dirty="0">
                <a:latin typeface="Tahoma"/>
                <a:cs typeface="Tahoma"/>
              </a:rPr>
              <a:t>ông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35" dirty="0">
                <a:latin typeface="Tahoma"/>
                <a:cs typeface="Tahoma"/>
              </a:rPr>
              <a:t>đoạn</a:t>
            </a:r>
            <a:r>
              <a:rPr sz="900" spc="-50" dirty="0">
                <a:latin typeface="Tahoma"/>
                <a:cs typeface="Tahoma"/>
              </a:rPr>
              <a:t> </a:t>
            </a:r>
            <a:r>
              <a:rPr sz="900" spc="80" dirty="0">
                <a:latin typeface="Tahoma"/>
                <a:cs typeface="Tahoma"/>
              </a:rPr>
              <a:t>B</a:t>
            </a:r>
            <a:endParaRPr sz="900">
              <a:latin typeface="Tahoma"/>
              <a:cs typeface="Tahoma"/>
            </a:endParaRPr>
          </a:p>
          <a:p>
            <a:pPr marL="121285">
              <a:lnSpc>
                <a:spcPts val="1065"/>
              </a:lnSpc>
              <a:tabLst>
                <a:tab pos="354965" algn="l"/>
              </a:tabLst>
            </a:pPr>
            <a:r>
              <a:rPr sz="900" spc="-114" dirty="0">
                <a:latin typeface="Tahoma"/>
                <a:cs typeface="Tahoma"/>
              </a:rPr>
              <a:t>+	</a:t>
            </a:r>
            <a:r>
              <a:rPr sz="900" spc="-65" dirty="0">
                <a:latin typeface="Tahoma"/>
                <a:cs typeface="Tahoma"/>
              </a:rPr>
              <a:t>...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1399" y="514018"/>
            <a:ext cx="57581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Thông </a:t>
            </a:r>
            <a:r>
              <a:rPr sz="2300" b="1" spc="-90" dirty="0">
                <a:solidFill>
                  <a:srgbClr val="005FAE"/>
                </a:solidFill>
                <a:latin typeface="Tahoma"/>
                <a:cs typeface="Tahoma"/>
              </a:rPr>
              <a:t>tin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70" dirty="0">
                <a:solidFill>
                  <a:srgbClr val="005FAE"/>
                </a:solidFill>
                <a:latin typeface="Tahoma"/>
                <a:cs typeface="Tahoma"/>
              </a:rPr>
              <a:t>ghi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55" dirty="0">
                <a:solidFill>
                  <a:srgbClr val="005FAE"/>
                </a:solidFill>
                <a:latin typeface="Tahoma"/>
                <a:cs typeface="Tahoma"/>
              </a:rPr>
              <a:t>nhận</a:t>
            </a:r>
            <a:r>
              <a:rPr sz="2300" b="1" spc="-4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30" dirty="0">
                <a:solidFill>
                  <a:srgbClr val="005FAE"/>
                </a:solidFill>
                <a:latin typeface="Tahoma"/>
                <a:cs typeface="Tahoma"/>
              </a:rPr>
              <a:t>và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70" dirty="0">
                <a:solidFill>
                  <a:srgbClr val="005FAE"/>
                </a:solidFill>
                <a:latin typeface="Tahoma"/>
                <a:cs typeface="Tahoma"/>
              </a:rPr>
              <a:t>thông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90" dirty="0">
                <a:solidFill>
                  <a:srgbClr val="005FAE"/>
                </a:solidFill>
                <a:latin typeface="Tahoma"/>
                <a:cs typeface="Tahoma"/>
              </a:rPr>
              <a:t>tin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90" dirty="0">
                <a:solidFill>
                  <a:srgbClr val="005FAE"/>
                </a:solidFill>
                <a:latin typeface="Tahoma"/>
                <a:cs typeface="Tahoma"/>
              </a:rPr>
              <a:t>truy</a:t>
            </a:r>
            <a:r>
              <a:rPr sz="2300" b="1" spc="-4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70" dirty="0">
                <a:solidFill>
                  <a:srgbClr val="005FAE"/>
                </a:solidFill>
                <a:latin typeface="Tahoma"/>
                <a:cs typeface="Tahoma"/>
              </a:rPr>
              <a:t>xuất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171" y="2088122"/>
            <a:ext cx="534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297FD4"/>
                </a:solidFill>
                <a:latin typeface="Arial MT"/>
                <a:cs typeface="Arial MT"/>
              </a:rPr>
              <a:t>01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7302" y="2436130"/>
            <a:ext cx="4385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solidFill>
                  <a:srgbClr val="404040"/>
                </a:solidFill>
                <a:latin typeface="Tahoma"/>
                <a:cs typeface="Tahoma"/>
              </a:rPr>
              <a:t>Tác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động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20" dirty="0">
                <a:solidFill>
                  <a:srgbClr val="404040"/>
                </a:solidFill>
                <a:latin typeface="Tahoma"/>
                <a:cs typeface="Tahoma"/>
              </a:rPr>
              <a:t>như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thế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5" dirty="0">
                <a:solidFill>
                  <a:srgbClr val="404040"/>
                </a:solidFill>
                <a:latin typeface="Tahoma"/>
                <a:cs typeface="Tahoma"/>
              </a:rPr>
              <a:t>nào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40" dirty="0">
                <a:solidFill>
                  <a:srgbClr val="404040"/>
                </a:solidFill>
                <a:latin typeface="Tahoma"/>
                <a:cs typeface="Tahoma"/>
              </a:rPr>
              <a:t>đến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70" dirty="0">
                <a:solidFill>
                  <a:srgbClr val="404040"/>
                </a:solidFill>
                <a:latin typeface="Tahoma"/>
                <a:cs typeface="Tahoma"/>
              </a:rPr>
              <a:t>doanh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5" dirty="0">
                <a:solidFill>
                  <a:srgbClr val="404040"/>
                </a:solidFill>
                <a:latin typeface="Tahoma"/>
                <a:cs typeface="Tahoma"/>
              </a:rPr>
              <a:t>nghiệp?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49523" y="2321322"/>
            <a:ext cx="2391410" cy="0"/>
          </a:xfrm>
          <a:custGeom>
            <a:avLst/>
            <a:gdLst/>
            <a:ahLst/>
            <a:cxnLst/>
            <a:rect l="l" t="t" r="r" b="b"/>
            <a:pathLst>
              <a:path w="2391410">
                <a:moveTo>
                  <a:pt x="0" y="0"/>
                </a:moveTo>
                <a:lnTo>
                  <a:pt x="2390999" y="0"/>
                </a:lnTo>
              </a:path>
            </a:pathLst>
          </a:custGeom>
          <a:ln w="9524">
            <a:solidFill>
              <a:srgbClr val="297F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27299" y="1918024"/>
            <a:ext cx="54229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35" dirty="0">
                <a:solidFill>
                  <a:srgbClr val="297FD4"/>
                </a:solidFill>
                <a:latin typeface="Tahoma"/>
                <a:cs typeface="Tahoma"/>
              </a:rPr>
              <a:t>TRUY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30" dirty="0">
                <a:solidFill>
                  <a:srgbClr val="297FD4"/>
                </a:solidFill>
                <a:latin typeface="Tahoma"/>
                <a:cs typeface="Tahoma"/>
              </a:rPr>
              <a:t>XUẤT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297FD4"/>
                </a:solidFill>
                <a:latin typeface="Tahoma"/>
                <a:cs typeface="Tahoma"/>
              </a:rPr>
              <a:t>NGUỒN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297FD4"/>
                </a:solidFill>
                <a:latin typeface="Tahoma"/>
                <a:cs typeface="Tahoma"/>
              </a:rPr>
              <a:t>GỐC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75" dirty="0">
                <a:solidFill>
                  <a:srgbClr val="297FD4"/>
                </a:solidFill>
                <a:latin typeface="Tahoma"/>
                <a:cs typeface="Tahoma"/>
              </a:rPr>
              <a:t>(TXNG)</a:t>
            </a:r>
            <a:r>
              <a:rPr sz="2200" b="1" spc="-45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297FD4"/>
                </a:solidFill>
                <a:latin typeface="Tahoma"/>
                <a:cs typeface="Tahoma"/>
              </a:rPr>
              <a:t>LÀ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229" dirty="0">
                <a:solidFill>
                  <a:srgbClr val="297FD4"/>
                </a:solidFill>
                <a:latin typeface="Tahoma"/>
                <a:cs typeface="Tahoma"/>
              </a:rPr>
              <a:t>GÌ?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399" y="514018"/>
            <a:ext cx="52946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0" dirty="0"/>
              <a:t>C</a:t>
            </a:r>
            <a:r>
              <a:rPr sz="2300" spc="-5" dirty="0"/>
              <a:t>ác</a:t>
            </a:r>
            <a:r>
              <a:rPr sz="2300" spc="-45" dirty="0"/>
              <a:t> </a:t>
            </a:r>
            <a:r>
              <a:rPr sz="2300" spc="-40" dirty="0"/>
              <a:t>phân</a:t>
            </a:r>
            <a:r>
              <a:rPr sz="2300" spc="-45" dirty="0"/>
              <a:t> </a:t>
            </a:r>
            <a:r>
              <a:rPr sz="2300" spc="-100" dirty="0"/>
              <a:t>hệ</a:t>
            </a:r>
            <a:r>
              <a:rPr sz="2300" spc="-45" dirty="0"/>
              <a:t> </a:t>
            </a:r>
            <a:r>
              <a:rPr sz="2300" spc="-40" dirty="0"/>
              <a:t>phần</a:t>
            </a:r>
            <a:r>
              <a:rPr sz="2300" spc="-45" dirty="0"/>
              <a:t> </a:t>
            </a:r>
            <a:r>
              <a:rPr sz="2300" spc="-120" dirty="0"/>
              <a:t>mềm</a:t>
            </a:r>
            <a:r>
              <a:rPr sz="2300" spc="-45" dirty="0"/>
              <a:t> </a:t>
            </a:r>
            <a:r>
              <a:rPr sz="2300" spc="-40" dirty="0"/>
              <a:t>của</a:t>
            </a:r>
            <a:r>
              <a:rPr sz="2300" spc="-45" dirty="0"/>
              <a:t> </a:t>
            </a:r>
            <a:r>
              <a:rPr sz="2300" spc="-40" dirty="0"/>
              <a:t>giải</a:t>
            </a:r>
            <a:r>
              <a:rPr sz="2300" spc="-45" dirty="0"/>
              <a:t> </a:t>
            </a:r>
            <a:r>
              <a:rPr sz="2300" spc="-25" dirty="0"/>
              <a:t>pháp</a:t>
            </a:r>
            <a:endParaRPr sz="2300"/>
          </a:p>
        </p:txBody>
      </p:sp>
      <p:grpSp>
        <p:nvGrpSpPr>
          <p:cNvPr id="3" name="object 3"/>
          <p:cNvGrpSpPr/>
          <p:nvPr/>
        </p:nvGrpSpPr>
        <p:grpSpPr>
          <a:xfrm>
            <a:off x="187329" y="1064501"/>
            <a:ext cx="3910965" cy="3910965"/>
            <a:chOff x="187329" y="1064501"/>
            <a:chExt cx="3910965" cy="3910965"/>
          </a:xfrm>
        </p:grpSpPr>
        <p:sp>
          <p:nvSpPr>
            <p:cNvPr id="4" name="object 4"/>
            <p:cNvSpPr/>
            <p:nvPr/>
          </p:nvSpPr>
          <p:spPr>
            <a:xfrm>
              <a:off x="562706" y="1434978"/>
              <a:ext cx="3169920" cy="3169920"/>
            </a:xfrm>
            <a:custGeom>
              <a:avLst/>
              <a:gdLst/>
              <a:ahLst/>
              <a:cxnLst/>
              <a:rect l="l" t="t" r="r" b="b"/>
              <a:pathLst>
                <a:path w="3169920" h="3169920">
                  <a:moveTo>
                    <a:pt x="0" y="1584749"/>
                  </a:moveTo>
                  <a:lnTo>
                    <a:pt x="726" y="1536299"/>
                  </a:lnTo>
                  <a:lnTo>
                    <a:pt x="2892" y="1488211"/>
                  </a:lnTo>
                  <a:lnTo>
                    <a:pt x="6476" y="1440505"/>
                  </a:lnTo>
                  <a:lnTo>
                    <a:pt x="11458" y="1393202"/>
                  </a:lnTo>
                  <a:lnTo>
                    <a:pt x="17817" y="1346323"/>
                  </a:lnTo>
                  <a:lnTo>
                    <a:pt x="25532" y="1299889"/>
                  </a:lnTo>
                  <a:lnTo>
                    <a:pt x="34583" y="1253920"/>
                  </a:lnTo>
                  <a:lnTo>
                    <a:pt x="44948" y="1208436"/>
                  </a:lnTo>
                  <a:lnTo>
                    <a:pt x="56608" y="1163460"/>
                  </a:lnTo>
                  <a:lnTo>
                    <a:pt x="69542" y="1119011"/>
                  </a:lnTo>
                  <a:lnTo>
                    <a:pt x="83728" y="1075111"/>
                  </a:lnTo>
                  <a:lnTo>
                    <a:pt x="99145" y="1031779"/>
                  </a:lnTo>
                  <a:lnTo>
                    <a:pt x="115775" y="989037"/>
                  </a:lnTo>
                  <a:lnTo>
                    <a:pt x="133594" y="946905"/>
                  </a:lnTo>
                  <a:lnTo>
                    <a:pt x="152584" y="905404"/>
                  </a:lnTo>
                  <a:lnTo>
                    <a:pt x="172723" y="864555"/>
                  </a:lnTo>
                  <a:lnTo>
                    <a:pt x="193990" y="824379"/>
                  </a:lnTo>
                  <a:lnTo>
                    <a:pt x="216364" y="784896"/>
                  </a:lnTo>
                  <a:lnTo>
                    <a:pt x="239826" y="746127"/>
                  </a:lnTo>
                  <a:lnTo>
                    <a:pt x="264354" y="708092"/>
                  </a:lnTo>
                  <a:lnTo>
                    <a:pt x="289927" y="670813"/>
                  </a:lnTo>
                  <a:lnTo>
                    <a:pt x="316525" y="634310"/>
                  </a:lnTo>
                  <a:lnTo>
                    <a:pt x="344127" y="598604"/>
                  </a:lnTo>
                  <a:lnTo>
                    <a:pt x="372713" y="563715"/>
                  </a:lnTo>
                  <a:lnTo>
                    <a:pt x="402261" y="529665"/>
                  </a:lnTo>
                  <a:lnTo>
                    <a:pt x="432751" y="496474"/>
                  </a:lnTo>
                  <a:lnTo>
                    <a:pt x="464162" y="464162"/>
                  </a:lnTo>
                  <a:lnTo>
                    <a:pt x="496474" y="432751"/>
                  </a:lnTo>
                  <a:lnTo>
                    <a:pt x="529665" y="402261"/>
                  </a:lnTo>
                  <a:lnTo>
                    <a:pt x="563715" y="372713"/>
                  </a:lnTo>
                  <a:lnTo>
                    <a:pt x="598604" y="344127"/>
                  </a:lnTo>
                  <a:lnTo>
                    <a:pt x="634310" y="316525"/>
                  </a:lnTo>
                  <a:lnTo>
                    <a:pt x="670813" y="289927"/>
                  </a:lnTo>
                  <a:lnTo>
                    <a:pt x="708092" y="264354"/>
                  </a:lnTo>
                  <a:lnTo>
                    <a:pt x="746127" y="239826"/>
                  </a:lnTo>
                  <a:lnTo>
                    <a:pt x="784896" y="216364"/>
                  </a:lnTo>
                  <a:lnTo>
                    <a:pt x="824379" y="193990"/>
                  </a:lnTo>
                  <a:lnTo>
                    <a:pt x="864555" y="172723"/>
                  </a:lnTo>
                  <a:lnTo>
                    <a:pt x="905404" y="152584"/>
                  </a:lnTo>
                  <a:lnTo>
                    <a:pt x="946905" y="133594"/>
                  </a:lnTo>
                  <a:lnTo>
                    <a:pt x="989037" y="115775"/>
                  </a:lnTo>
                  <a:lnTo>
                    <a:pt x="1031779" y="99145"/>
                  </a:lnTo>
                  <a:lnTo>
                    <a:pt x="1075111" y="83728"/>
                  </a:lnTo>
                  <a:lnTo>
                    <a:pt x="1119011" y="69542"/>
                  </a:lnTo>
                  <a:lnTo>
                    <a:pt x="1163460" y="56608"/>
                  </a:lnTo>
                  <a:lnTo>
                    <a:pt x="1208436" y="44948"/>
                  </a:lnTo>
                  <a:lnTo>
                    <a:pt x="1253920" y="34583"/>
                  </a:lnTo>
                  <a:lnTo>
                    <a:pt x="1299889" y="25532"/>
                  </a:lnTo>
                  <a:lnTo>
                    <a:pt x="1346323" y="17817"/>
                  </a:lnTo>
                  <a:lnTo>
                    <a:pt x="1393202" y="11458"/>
                  </a:lnTo>
                  <a:lnTo>
                    <a:pt x="1440505" y="6476"/>
                  </a:lnTo>
                  <a:lnTo>
                    <a:pt x="1488211" y="2892"/>
                  </a:lnTo>
                  <a:lnTo>
                    <a:pt x="1536299" y="726"/>
                  </a:lnTo>
                  <a:lnTo>
                    <a:pt x="1584749" y="0"/>
                  </a:lnTo>
                  <a:lnTo>
                    <a:pt x="1635097" y="799"/>
                  </a:lnTo>
                  <a:lnTo>
                    <a:pt x="1685246" y="3186"/>
                  </a:lnTo>
                  <a:lnTo>
                    <a:pt x="1735161" y="7149"/>
                  </a:lnTo>
                  <a:lnTo>
                    <a:pt x="1784809" y="12672"/>
                  </a:lnTo>
                  <a:lnTo>
                    <a:pt x="1834155" y="19741"/>
                  </a:lnTo>
                  <a:lnTo>
                    <a:pt x="1883166" y="28343"/>
                  </a:lnTo>
                  <a:lnTo>
                    <a:pt x="1931808" y="38463"/>
                  </a:lnTo>
                  <a:lnTo>
                    <a:pt x="1980045" y="50087"/>
                  </a:lnTo>
                  <a:lnTo>
                    <a:pt x="2027845" y="63202"/>
                  </a:lnTo>
                  <a:lnTo>
                    <a:pt x="2075173" y="77792"/>
                  </a:lnTo>
                  <a:lnTo>
                    <a:pt x="2121996" y="93844"/>
                  </a:lnTo>
                  <a:lnTo>
                    <a:pt x="2168279" y="111343"/>
                  </a:lnTo>
                  <a:lnTo>
                    <a:pt x="2213988" y="130276"/>
                  </a:lnTo>
                  <a:lnTo>
                    <a:pt x="2259088" y="150629"/>
                  </a:lnTo>
                  <a:lnTo>
                    <a:pt x="2303547" y="172387"/>
                  </a:lnTo>
                  <a:lnTo>
                    <a:pt x="2347330" y="195537"/>
                  </a:lnTo>
                  <a:lnTo>
                    <a:pt x="2390403" y="220063"/>
                  </a:lnTo>
                  <a:lnTo>
                    <a:pt x="2432732" y="245953"/>
                  </a:lnTo>
                  <a:lnTo>
                    <a:pt x="2474282" y="273191"/>
                  </a:lnTo>
                  <a:lnTo>
                    <a:pt x="2515021" y="301765"/>
                  </a:lnTo>
                  <a:lnTo>
                    <a:pt x="2554913" y="331659"/>
                  </a:lnTo>
                  <a:lnTo>
                    <a:pt x="2593924" y="362860"/>
                  </a:lnTo>
                  <a:lnTo>
                    <a:pt x="2632022" y="395354"/>
                  </a:lnTo>
                  <a:lnTo>
                    <a:pt x="2669171" y="429126"/>
                  </a:lnTo>
                  <a:lnTo>
                    <a:pt x="2705337" y="464162"/>
                  </a:lnTo>
                  <a:lnTo>
                    <a:pt x="2740373" y="500328"/>
                  </a:lnTo>
                  <a:lnTo>
                    <a:pt x="2774145" y="537477"/>
                  </a:lnTo>
                  <a:lnTo>
                    <a:pt x="2806639" y="575574"/>
                  </a:lnTo>
                  <a:lnTo>
                    <a:pt x="2837840" y="614586"/>
                  </a:lnTo>
                  <a:lnTo>
                    <a:pt x="2867734" y="654478"/>
                  </a:lnTo>
                  <a:lnTo>
                    <a:pt x="2896307" y="695216"/>
                  </a:lnTo>
                  <a:lnTo>
                    <a:pt x="2923546" y="736767"/>
                  </a:lnTo>
                  <a:lnTo>
                    <a:pt x="2949436" y="779096"/>
                  </a:lnTo>
                  <a:lnTo>
                    <a:pt x="2973962" y="822169"/>
                  </a:lnTo>
                  <a:lnTo>
                    <a:pt x="2997112" y="865951"/>
                  </a:lnTo>
                  <a:lnTo>
                    <a:pt x="3018870" y="910410"/>
                  </a:lnTo>
                  <a:lnTo>
                    <a:pt x="3039223" y="955511"/>
                  </a:lnTo>
                  <a:lnTo>
                    <a:pt x="3058156" y="1001220"/>
                  </a:lnTo>
                  <a:lnTo>
                    <a:pt x="3075656" y="1047503"/>
                  </a:lnTo>
                  <a:lnTo>
                    <a:pt x="3091707" y="1094325"/>
                  </a:lnTo>
                  <a:lnTo>
                    <a:pt x="3106298" y="1141654"/>
                  </a:lnTo>
                  <a:lnTo>
                    <a:pt x="3119412" y="1189454"/>
                  </a:lnTo>
                  <a:lnTo>
                    <a:pt x="3131036" y="1237691"/>
                  </a:lnTo>
                  <a:lnTo>
                    <a:pt x="3141156" y="1286333"/>
                  </a:lnTo>
                  <a:lnTo>
                    <a:pt x="3149758" y="1335343"/>
                  </a:lnTo>
                  <a:lnTo>
                    <a:pt x="3156827" y="1384690"/>
                  </a:lnTo>
                  <a:lnTo>
                    <a:pt x="3162350" y="1434338"/>
                  </a:lnTo>
                  <a:lnTo>
                    <a:pt x="3166313" y="1484253"/>
                  </a:lnTo>
                  <a:lnTo>
                    <a:pt x="3168701" y="1534402"/>
                  </a:lnTo>
                  <a:lnTo>
                    <a:pt x="3169500" y="1584749"/>
                  </a:lnTo>
                  <a:lnTo>
                    <a:pt x="3168773" y="1633200"/>
                  </a:lnTo>
                  <a:lnTo>
                    <a:pt x="3166607" y="1681288"/>
                  </a:lnTo>
                  <a:lnTo>
                    <a:pt x="3163023" y="1728994"/>
                  </a:lnTo>
                  <a:lnTo>
                    <a:pt x="3158041" y="1776297"/>
                  </a:lnTo>
                  <a:lnTo>
                    <a:pt x="3151682" y="1823176"/>
                  </a:lnTo>
                  <a:lnTo>
                    <a:pt x="3143967" y="1869610"/>
                  </a:lnTo>
                  <a:lnTo>
                    <a:pt x="3134916" y="1915579"/>
                  </a:lnTo>
                  <a:lnTo>
                    <a:pt x="3124551" y="1961062"/>
                  </a:lnTo>
                  <a:lnTo>
                    <a:pt x="3112891" y="2006039"/>
                  </a:lnTo>
                  <a:lnTo>
                    <a:pt x="3099958" y="2050488"/>
                  </a:lnTo>
                  <a:lnTo>
                    <a:pt x="3085772" y="2094388"/>
                  </a:lnTo>
                  <a:lnTo>
                    <a:pt x="3070354" y="2137720"/>
                  </a:lnTo>
                  <a:lnTo>
                    <a:pt x="3053724" y="2180462"/>
                  </a:lnTo>
                  <a:lnTo>
                    <a:pt x="3035905" y="2222594"/>
                  </a:lnTo>
                  <a:lnTo>
                    <a:pt x="3016915" y="2264095"/>
                  </a:lnTo>
                  <a:lnTo>
                    <a:pt x="2996776" y="2304944"/>
                  </a:lnTo>
                  <a:lnTo>
                    <a:pt x="2975509" y="2345120"/>
                  </a:lnTo>
                  <a:lnTo>
                    <a:pt x="2953135" y="2384603"/>
                  </a:lnTo>
                  <a:lnTo>
                    <a:pt x="2929673" y="2423372"/>
                  </a:lnTo>
                  <a:lnTo>
                    <a:pt x="2905145" y="2461407"/>
                  </a:lnTo>
                  <a:lnTo>
                    <a:pt x="2879572" y="2498686"/>
                  </a:lnTo>
                  <a:lnTo>
                    <a:pt x="2852974" y="2535189"/>
                  </a:lnTo>
                  <a:lnTo>
                    <a:pt x="2825372" y="2570895"/>
                  </a:lnTo>
                  <a:lnTo>
                    <a:pt x="2796786" y="2605784"/>
                  </a:lnTo>
                  <a:lnTo>
                    <a:pt x="2767238" y="2639834"/>
                  </a:lnTo>
                  <a:lnTo>
                    <a:pt x="2736748" y="2673025"/>
                  </a:lnTo>
                  <a:lnTo>
                    <a:pt x="2705337" y="2705337"/>
                  </a:lnTo>
                  <a:lnTo>
                    <a:pt x="2673025" y="2736748"/>
                  </a:lnTo>
                  <a:lnTo>
                    <a:pt x="2639834" y="2767238"/>
                  </a:lnTo>
                  <a:lnTo>
                    <a:pt x="2605784" y="2796786"/>
                  </a:lnTo>
                  <a:lnTo>
                    <a:pt x="2570895" y="2825371"/>
                  </a:lnTo>
                  <a:lnTo>
                    <a:pt x="2535189" y="2852974"/>
                  </a:lnTo>
                  <a:lnTo>
                    <a:pt x="2498686" y="2879572"/>
                  </a:lnTo>
                  <a:lnTo>
                    <a:pt x="2461407" y="2905145"/>
                  </a:lnTo>
                  <a:lnTo>
                    <a:pt x="2423372" y="2929673"/>
                  </a:lnTo>
                  <a:lnTo>
                    <a:pt x="2384603" y="2953134"/>
                  </a:lnTo>
                  <a:lnTo>
                    <a:pt x="2345120" y="2975509"/>
                  </a:lnTo>
                  <a:lnTo>
                    <a:pt x="2304944" y="2996776"/>
                  </a:lnTo>
                  <a:lnTo>
                    <a:pt x="2264095" y="3016915"/>
                  </a:lnTo>
                  <a:lnTo>
                    <a:pt x="2222594" y="3035904"/>
                  </a:lnTo>
                  <a:lnTo>
                    <a:pt x="2180462" y="3053724"/>
                  </a:lnTo>
                  <a:lnTo>
                    <a:pt x="2137720" y="3070353"/>
                  </a:lnTo>
                  <a:lnTo>
                    <a:pt x="2094388" y="3085771"/>
                  </a:lnTo>
                  <a:lnTo>
                    <a:pt x="2050488" y="3099957"/>
                  </a:lnTo>
                  <a:lnTo>
                    <a:pt x="2006039" y="3112890"/>
                  </a:lnTo>
                  <a:lnTo>
                    <a:pt x="1961062" y="3124550"/>
                  </a:lnTo>
                  <a:lnTo>
                    <a:pt x="1915579" y="3134916"/>
                  </a:lnTo>
                  <a:lnTo>
                    <a:pt x="1869610" y="3143967"/>
                  </a:lnTo>
                  <a:lnTo>
                    <a:pt x="1823176" y="3151682"/>
                  </a:lnTo>
                  <a:lnTo>
                    <a:pt x="1776297" y="3158041"/>
                  </a:lnTo>
                  <a:lnTo>
                    <a:pt x="1728994" y="3163023"/>
                  </a:lnTo>
                  <a:lnTo>
                    <a:pt x="1681288" y="3166607"/>
                  </a:lnTo>
                  <a:lnTo>
                    <a:pt x="1633200" y="3168773"/>
                  </a:lnTo>
                  <a:lnTo>
                    <a:pt x="1584749" y="3169499"/>
                  </a:lnTo>
                  <a:lnTo>
                    <a:pt x="1536299" y="3168773"/>
                  </a:lnTo>
                  <a:lnTo>
                    <a:pt x="1488211" y="3166607"/>
                  </a:lnTo>
                  <a:lnTo>
                    <a:pt x="1440505" y="3163023"/>
                  </a:lnTo>
                  <a:lnTo>
                    <a:pt x="1393202" y="3158041"/>
                  </a:lnTo>
                  <a:lnTo>
                    <a:pt x="1346323" y="3151682"/>
                  </a:lnTo>
                  <a:lnTo>
                    <a:pt x="1299889" y="3143967"/>
                  </a:lnTo>
                  <a:lnTo>
                    <a:pt x="1253920" y="3134916"/>
                  </a:lnTo>
                  <a:lnTo>
                    <a:pt x="1208436" y="3124550"/>
                  </a:lnTo>
                  <a:lnTo>
                    <a:pt x="1163460" y="3112890"/>
                  </a:lnTo>
                  <a:lnTo>
                    <a:pt x="1119011" y="3099957"/>
                  </a:lnTo>
                  <a:lnTo>
                    <a:pt x="1075111" y="3085771"/>
                  </a:lnTo>
                  <a:lnTo>
                    <a:pt x="1031779" y="3070353"/>
                  </a:lnTo>
                  <a:lnTo>
                    <a:pt x="989037" y="3053724"/>
                  </a:lnTo>
                  <a:lnTo>
                    <a:pt x="946905" y="3035904"/>
                  </a:lnTo>
                  <a:lnTo>
                    <a:pt x="905404" y="3016915"/>
                  </a:lnTo>
                  <a:lnTo>
                    <a:pt x="864555" y="2996776"/>
                  </a:lnTo>
                  <a:lnTo>
                    <a:pt x="824379" y="2975509"/>
                  </a:lnTo>
                  <a:lnTo>
                    <a:pt x="784896" y="2953134"/>
                  </a:lnTo>
                  <a:lnTo>
                    <a:pt x="746127" y="2929673"/>
                  </a:lnTo>
                  <a:lnTo>
                    <a:pt x="708092" y="2905145"/>
                  </a:lnTo>
                  <a:lnTo>
                    <a:pt x="670813" y="2879572"/>
                  </a:lnTo>
                  <a:lnTo>
                    <a:pt x="634310" y="2852974"/>
                  </a:lnTo>
                  <a:lnTo>
                    <a:pt x="598604" y="2825371"/>
                  </a:lnTo>
                  <a:lnTo>
                    <a:pt x="563715" y="2796786"/>
                  </a:lnTo>
                  <a:lnTo>
                    <a:pt x="529665" y="2767238"/>
                  </a:lnTo>
                  <a:lnTo>
                    <a:pt x="496474" y="2736748"/>
                  </a:lnTo>
                  <a:lnTo>
                    <a:pt x="464162" y="2705337"/>
                  </a:lnTo>
                  <a:lnTo>
                    <a:pt x="432751" y="2673025"/>
                  </a:lnTo>
                  <a:lnTo>
                    <a:pt x="402261" y="2639834"/>
                  </a:lnTo>
                  <a:lnTo>
                    <a:pt x="372713" y="2605784"/>
                  </a:lnTo>
                  <a:lnTo>
                    <a:pt x="344127" y="2570895"/>
                  </a:lnTo>
                  <a:lnTo>
                    <a:pt x="316525" y="2535189"/>
                  </a:lnTo>
                  <a:lnTo>
                    <a:pt x="289927" y="2498686"/>
                  </a:lnTo>
                  <a:lnTo>
                    <a:pt x="264354" y="2461407"/>
                  </a:lnTo>
                  <a:lnTo>
                    <a:pt x="239826" y="2423372"/>
                  </a:lnTo>
                  <a:lnTo>
                    <a:pt x="216364" y="2384603"/>
                  </a:lnTo>
                  <a:lnTo>
                    <a:pt x="193990" y="2345120"/>
                  </a:lnTo>
                  <a:lnTo>
                    <a:pt x="172723" y="2304944"/>
                  </a:lnTo>
                  <a:lnTo>
                    <a:pt x="152584" y="2264095"/>
                  </a:lnTo>
                  <a:lnTo>
                    <a:pt x="133594" y="2222594"/>
                  </a:lnTo>
                  <a:lnTo>
                    <a:pt x="115775" y="2180462"/>
                  </a:lnTo>
                  <a:lnTo>
                    <a:pt x="99145" y="2137720"/>
                  </a:lnTo>
                  <a:lnTo>
                    <a:pt x="83728" y="2094388"/>
                  </a:lnTo>
                  <a:lnTo>
                    <a:pt x="69542" y="2050488"/>
                  </a:lnTo>
                  <a:lnTo>
                    <a:pt x="56608" y="2006039"/>
                  </a:lnTo>
                  <a:lnTo>
                    <a:pt x="44948" y="1961062"/>
                  </a:lnTo>
                  <a:lnTo>
                    <a:pt x="34583" y="1915579"/>
                  </a:lnTo>
                  <a:lnTo>
                    <a:pt x="25532" y="1869610"/>
                  </a:lnTo>
                  <a:lnTo>
                    <a:pt x="17817" y="1823176"/>
                  </a:lnTo>
                  <a:lnTo>
                    <a:pt x="11458" y="1776297"/>
                  </a:lnTo>
                  <a:lnTo>
                    <a:pt x="6476" y="1728994"/>
                  </a:lnTo>
                  <a:lnTo>
                    <a:pt x="2892" y="1681288"/>
                  </a:lnTo>
                  <a:lnTo>
                    <a:pt x="726" y="1633200"/>
                  </a:lnTo>
                  <a:lnTo>
                    <a:pt x="0" y="1584749"/>
                  </a:lnTo>
                  <a:close/>
                </a:path>
                <a:path w="3169920" h="3169920">
                  <a:moveTo>
                    <a:pt x="205683" y="1596503"/>
                  </a:moveTo>
                  <a:lnTo>
                    <a:pt x="206514" y="1548261"/>
                  </a:lnTo>
                  <a:lnTo>
                    <a:pt x="208989" y="1500436"/>
                  </a:lnTo>
                  <a:lnTo>
                    <a:pt x="213080" y="1453056"/>
                  </a:lnTo>
                  <a:lnTo>
                    <a:pt x="218761" y="1406148"/>
                  </a:lnTo>
                  <a:lnTo>
                    <a:pt x="226003" y="1359740"/>
                  </a:lnTo>
                  <a:lnTo>
                    <a:pt x="234781" y="1313858"/>
                  </a:lnTo>
                  <a:lnTo>
                    <a:pt x="245066" y="1268530"/>
                  </a:lnTo>
                  <a:lnTo>
                    <a:pt x="256831" y="1223783"/>
                  </a:lnTo>
                  <a:lnTo>
                    <a:pt x="270050" y="1179644"/>
                  </a:lnTo>
                  <a:lnTo>
                    <a:pt x="284694" y="1136141"/>
                  </a:lnTo>
                  <a:lnTo>
                    <a:pt x="300737" y="1093300"/>
                  </a:lnTo>
                  <a:lnTo>
                    <a:pt x="318151" y="1051150"/>
                  </a:lnTo>
                  <a:lnTo>
                    <a:pt x="336909" y="1009717"/>
                  </a:lnTo>
                  <a:lnTo>
                    <a:pt x="356984" y="969028"/>
                  </a:lnTo>
                  <a:lnTo>
                    <a:pt x="378349" y="929112"/>
                  </a:lnTo>
                  <a:lnTo>
                    <a:pt x="400975" y="889994"/>
                  </a:lnTo>
                  <a:lnTo>
                    <a:pt x="424837" y="851703"/>
                  </a:lnTo>
                  <a:lnTo>
                    <a:pt x="449907" y="814265"/>
                  </a:lnTo>
                  <a:lnTo>
                    <a:pt x="476157" y="777708"/>
                  </a:lnTo>
                  <a:lnTo>
                    <a:pt x="503561" y="742059"/>
                  </a:lnTo>
                  <a:lnTo>
                    <a:pt x="532090" y="707345"/>
                  </a:lnTo>
                  <a:lnTo>
                    <a:pt x="561719" y="673594"/>
                  </a:lnTo>
                  <a:lnTo>
                    <a:pt x="592419" y="640833"/>
                  </a:lnTo>
                  <a:lnTo>
                    <a:pt x="624163" y="609089"/>
                  </a:lnTo>
                  <a:lnTo>
                    <a:pt x="656924" y="578389"/>
                  </a:lnTo>
                  <a:lnTo>
                    <a:pt x="690675" y="548760"/>
                  </a:lnTo>
                  <a:lnTo>
                    <a:pt x="725389" y="520231"/>
                  </a:lnTo>
                  <a:lnTo>
                    <a:pt x="761038" y="492827"/>
                  </a:lnTo>
                  <a:lnTo>
                    <a:pt x="797595" y="466577"/>
                  </a:lnTo>
                  <a:lnTo>
                    <a:pt x="835033" y="441507"/>
                  </a:lnTo>
                  <a:lnTo>
                    <a:pt x="873324" y="417645"/>
                  </a:lnTo>
                  <a:lnTo>
                    <a:pt x="912442" y="395018"/>
                  </a:lnTo>
                  <a:lnTo>
                    <a:pt x="952359" y="373654"/>
                  </a:lnTo>
                  <a:lnTo>
                    <a:pt x="993047" y="353579"/>
                  </a:lnTo>
                  <a:lnTo>
                    <a:pt x="1034480" y="334821"/>
                  </a:lnTo>
                  <a:lnTo>
                    <a:pt x="1076631" y="317407"/>
                  </a:lnTo>
                  <a:lnTo>
                    <a:pt x="1119471" y="301364"/>
                  </a:lnTo>
                  <a:lnTo>
                    <a:pt x="1162974" y="286720"/>
                  </a:lnTo>
                  <a:lnTo>
                    <a:pt x="1207113" y="273501"/>
                  </a:lnTo>
                  <a:lnTo>
                    <a:pt x="1251860" y="261736"/>
                  </a:lnTo>
                  <a:lnTo>
                    <a:pt x="1297188" y="251451"/>
                  </a:lnTo>
                  <a:lnTo>
                    <a:pt x="1343070" y="242673"/>
                  </a:lnTo>
                  <a:lnTo>
                    <a:pt x="1389479" y="235430"/>
                  </a:lnTo>
                  <a:lnTo>
                    <a:pt x="1436386" y="229750"/>
                  </a:lnTo>
                  <a:lnTo>
                    <a:pt x="1483766" y="225658"/>
                  </a:lnTo>
                  <a:lnTo>
                    <a:pt x="1531591" y="223184"/>
                  </a:lnTo>
                  <a:lnTo>
                    <a:pt x="1579833" y="222353"/>
                  </a:lnTo>
                  <a:lnTo>
                    <a:pt x="1629431" y="223247"/>
                  </a:lnTo>
                  <a:lnTo>
                    <a:pt x="1678800" y="225918"/>
                  </a:lnTo>
                  <a:lnTo>
                    <a:pt x="1727897" y="230348"/>
                  </a:lnTo>
                  <a:lnTo>
                    <a:pt x="1776680" y="236519"/>
                  </a:lnTo>
                  <a:lnTo>
                    <a:pt x="1825104" y="244413"/>
                  </a:lnTo>
                  <a:lnTo>
                    <a:pt x="1873126" y="254012"/>
                  </a:lnTo>
                  <a:lnTo>
                    <a:pt x="1920704" y="265298"/>
                  </a:lnTo>
                  <a:lnTo>
                    <a:pt x="1967793" y="278253"/>
                  </a:lnTo>
                  <a:lnTo>
                    <a:pt x="2014351" y="292859"/>
                  </a:lnTo>
                  <a:lnTo>
                    <a:pt x="2060333" y="309099"/>
                  </a:lnTo>
                  <a:lnTo>
                    <a:pt x="2105697" y="326954"/>
                  </a:lnTo>
                  <a:lnTo>
                    <a:pt x="2150400" y="346406"/>
                  </a:lnTo>
                  <a:lnTo>
                    <a:pt x="2194397" y="367437"/>
                  </a:lnTo>
                  <a:lnTo>
                    <a:pt x="2237647" y="390030"/>
                  </a:lnTo>
                  <a:lnTo>
                    <a:pt x="2280104" y="414166"/>
                  </a:lnTo>
                  <a:lnTo>
                    <a:pt x="2321727" y="439828"/>
                  </a:lnTo>
                  <a:lnTo>
                    <a:pt x="2362472" y="466998"/>
                  </a:lnTo>
                  <a:lnTo>
                    <a:pt x="2402295" y="495657"/>
                  </a:lnTo>
                  <a:lnTo>
                    <a:pt x="2441153" y="525788"/>
                  </a:lnTo>
                  <a:lnTo>
                    <a:pt x="2479002" y="557373"/>
                  </a:lnTo>
                  <a:lnTo>
                    <a:pt x="2515800" y="590393"/>
                  </a:lnTo>
                  <a:lnTo>
                    <a:pt x="2551504" y="624832"/>
                  </a:lnTo>
                  <a:lnTo>
                    <a:pt x="2585942" y="660535"/>
                  </a:lnTo>
                  <a:lnTo>
                    <a:pt x="2618963" y="697333"/>
                  </a:lnTo>
                  <a:lnTo>
                    <a:pt x="2650547" y="735183"/>
                  </a:lnTo>
                  <a:lnTo>
                    <a:pt x="2680678" y="774041"/>
                  </a:lnTo>
                  <a:lnTo>
                    <a:pt x="2709337" y="813864"/>
                  </a:lnTo>
                  <a:lnTo>
                    <a:pt x="2736507" y="854608"/>
                  </a:lnTo>
                  <a:lnTo>
                    <a:pt x="2762169" y="896231"/>
                  </a:lnTo>
                  <a:lnTo>
                    <a:pt x="2786305" y="938689"/>
                  </a:lnTo>
                  <a:lnTo>
                    <a:pt x="2808898" y="981938"/>
                  </a:lnTo>
                  <a:lnTo>
                    <a:pt x="2829930" y="1025936"/>
                  </a:lnTo>
                  <a:lnTo>
                    <a:pt x="2849382" y="1070638"/>
                  </a:lnTo>
                  <a:lnTo>
                    <a:pt x="2867237" y="1116002"/>
                  </a:lnTo>
                  <a:lnTo>
                    <a:pt x="2883476" y="1161985"/>
                  </a:lnTo>
                  <a:lnTo>
                    <a:pt x="2898082" y="1208542"/>
                  </a:lnTo>
                  <a:lnTo>
                    <a:pt x="2911038" y="1255632"/>
                  </a:lnTo>
                  <a:lnTo>
                    <a:pt x="2922324" y="1303209"/>
                  </a:lnTo>
                  <a:lnTo>
                    <a:pt x="2931922" y="1351232"/>
                  </a:lnTo>
                  <a:lnTo>
                    <a:pt x="2939816" y="1399656"/>
                  </a:lnTo>
                  <a:lnTo>
                    <a:pt x="2945987" y="1448438"/>
                  </a:lnTo>
                  <a:lnTo>
                    <a:pt x="2950417" y="1497536"/>
                  </a:lnTo>
                  <a:lnTo>
                    <a:pt x="2953089" y="1546905"/>
                  </a:lnTo>
                  <a:lnTo>
                    <a:pt x="2953983" y="1596503"/>
                  </a:lnTo>
                  <a:lnTo>
                    <a:pt x="2953152" y="1644745"/>
                  </a:lnTo>
                  <a:lnTo>
                    <a:pt x="2950677" y="1692569"/>
                  </a:lnTo>
                  <a:lnTo>
                    <a:pt x="2946586" y="1739949"/>
                  </a:lnTo>
                  <a:lnTo>
                    <a:pt x="2940905" y="1786857"/>
                  </a:lnTo>
                  <a:lnTo>
                    <a:pt x="2933662" y="1833265"/>
                  </a:lnTo>
                  <a:lnTo>
                    <a:pt x="2924885" y="1879147"/>
                  </a:lnTo>
                  <a:lnTo>
                    <a:pt x="2914600" y="1924475"/>
                  </a:lnTo>
                  <a:lnTo>
                    <a:pt x="2902834" y="1969222"/>
                  </a:lnTo>
                  <a:lnTo>
                    <a:pt x="2889616" y="2013361"/>
                  </a:lnTo>
                  <a:lnTo>
                    <a:pt x="2874972" y="2056864"/>
                  </a:lnTo>
                  <a:lnTo>
                    <a:pt x="2858929" y="2099705"/>
                  </a:lnTo>
                  <a:lnTo>
                    <a:pt x="2841515" y="2141855"/>
                  </a:lnTo>
                  <a:lnTo>
                    <a:pt x="2822757" y="2183288"/>
                  </a:lnTo>
                  <a:lnTo>
                    <a:pt x="2802682" y="2223977"/>
                  </a:lnTo>
                  <a:lnTo>
                    <a:pt x="2781317" y="2263893"/>
                  </a:lnTo>
                  <a:lnTo>
                    <a:pt x="2758690" y="2303011"/>
                  </a:lnTo>
                  <a:lnTo>
                    <a:pt x="2734828" y="2341302"/>
                  </a:lnTo>
                  <a:lnTo>
                    <a:pt x="2709759" y="2378740"/>
                  </a:lnTo>
                  <a:lnTo>
                    <a:pt x="2683508" y="2415297"/>
                  </a:lnTo>
                  <a:lnTo>
                    <a:pt x="2656105" y="2450946"/>
                  </a:lnTo>
                  <a:lnTo>
                    <a:pt x="2627575" y="2485660"/>
                  </a:lnTo>
                  <a:lnTo>
                    <a:pt x="2597947" y="2519411"/>
                  </a:lnTo>
                  <a:lnTo>
                    <a:pt x="2567247" y="2552172"/>
                  </a:lnTo>
                  <a:lnTo>
                    <a:pt x="2535503" y="2583917"/>
                  </a:lnTo>
                  <a:lnTo>
                    <a:pt x="2502741" y="2614617"/>
                  </a:lnTo>
                  <a:lnTo>
                    <a:pt x="2468990" y="2644245"/>
                  </a:lnTo>
                  <a:lnTo>
                    <a:pt x="2434277" y="2672775"/>
                  </a:lnTo>
                  <a:lnTo>
                    <a:pt x="2398628" y="2700178"/>
                  </a:lnTo>
                  <a:lnTo>
                    <a:pt x="2362071" y="2726428"/>
                  </a:lnTo>
                  <a:lnTo>
                    <a:pt x="2324633" y="2751498"/>
                  </a:lnTo>
                  <a:lnTo>
                    <a:pt x="2286341" y="2775360"/>
                  </a:lnTo>
                  <a:lnTo>
                    <a:pt x="2247224" y="2797987"/>
                  </a:lnTo>
                  <a:lnTo>
                    <a:pt x="2207307" y="2819351"/>
                  </a:lnTo>
                  <a:lnTo>
                    <a:pt x="2166619" y="2839426"/>
                  </a:lnTo>
                  <a:lnTo>
                    <a:pt x="2125185" y="2858184"/>
                  </a:lnTo>
                  <a:lnTo>
                    <a:pt x="2083035" y="2875598"/>
                  </a:lnTo>
                  <a:lnTo>
                    <a:pt x="2040195" y="2891641"/>
                  </a:lnTo>
                  <a:lnTo>
                    <a:pt x="1996691" y="2906285"/>
                  </a:lnTo>
                  <a:lnTo>
                    <a:pt x="1952553" y="2919504"/>
                  </a:lnTo>
                  <a:lnTo>
                    <a:pt x="1907806" y="2931269"/>
                  </a:lnTo>
                  <a:lnTo>
                    <a:pt x="1862478" y="2941554"/>
                  </a:lnTo>
                  <a:lnTo>
                    <a:pt x="1816596" y="2950332"/>
                  </a:lnTo>
                  <a:lnTo>
                    <a:pt x="1770187" y="2957575"/>
                  </a:lnTo>
                  <a:lnTo>
                    <a:pt x="1723279" y="2963255"/>
                  </a:lnTo>
                  <a:lnTo>
                    <a:pt x="1675900" y="2967347"/>
                  </a:lnTo>
                  <a:lnTo>
                    <a:pt x="1628075" y="2969821"/>
                  </a:lnTo>
                  <a:lnTo>
                    <a:pt x="1579833" y="2970652"/>
                  </a:lnTo>
                  <a:lnTo>
                    <a:pt x="1531591" y="2969821"/>
                  </a:lnTo>
                  <a:lnTo>
                    <a:pt x="1483766" y="2967347"/>
                  </a:lnTo>
                  <a:lnTo>
                    <a:pt x="1436386" y="2963255"/>
                  </a:lnTo>
                  <a:lnTo>
                    <a:pt x="1389479" y="2957575"/>
                  </a:lnTo>
                  <a:lnTo>
                    <a:pt x="1343070" y="2950332"/>
                  </a:lnTo>
                  <a:lnTo>
                    <a:pt x="1297188" y="2941554"/>
                  </a:lnTo>
                  <a:lnTo>
                    <a:pt x="1251860" y="2931269"/>
                  </a:lnTo>
                  <a:lnTo>
                    <a:pt x="1207113" y="2919504"/>
                  </a:lnTo>
                  <a:lnTo>
                    <a:pt x="1162974" y="2906285"/>
                  </a:lnTo>
                  <a:lnTo>
                    <a:pt x="1119471" y="2891641"/>
                  </a:lnTo>
                  <a:lnTo>
                    <a:pt x="1076631" y="2875598"/>
                  </a:lnTo>
                  <a:lnTo>
                    <a:pt x="1034480" y="2858184"/>
                  </a:lnTo>
                  <a:lnTo>
                    <a:pt x="993047" y="2839426"/>
                  </a:lnTo>
                  <a:lnTo>
                    <a:pt x="952359" y="2819351"/>
                  </a:lnTo>
                  <a:lnTo>
                    <a:pt x="912442" y="2797987"/>
                  </a:lnTo>
                  <a:lnTo>
                    <a:pt x="873324" y="2775360"/>
                  </a:lnTo>
                  <a:lnTo>
                    <a:pt x="835033" y="2751498"/>
                  </a:lnTo>
                  <a:lnTo>
                    <a:pt x="797595" y="2726428"/>
                  </a:lnTo>
                  <a:lnTo>
                    <a:pt x="761038" y="2700178"/>
                  </a:lnTo>
                  <a:lnTo>
                    <a:pt x="725389" y="2672775"/>
                  </a:lnTo>
                  <a:lnTo>
                    <a:pt x="690675" y="2644245"/>
                  </a:lnTo>
                  <a:lnTo>
                    <a:pt x="656924" y="2614617"/>
                  </a:lnTo>
                  <a:lnTo>
                    <a:pt x="624163" y="2583917"/>
                  </a:lnTo>
                  <a:lnTo>
                    <a:pt x="592419" y="2552172"/>
                  </a:lnTo>
                  <a:lnTo>
                    <a:pt x="561719" y="2519411"/>
                  </a:lnTo>
                  <a:lnTo>
                    <a:pt x="532090" y="2485660"/>
                  </a:lnTo>
                  <a:lnTo>
                    <a:pt x="503561" y="2450946"/>
                  </a:lnTo>
                  <a:lnTo>
                    <a:pt x="476157" y="2415297"/>
                  </a:lnTo>
                  <a:lnTo>
                    <a:pt x="449907" y="2378740"/>
                  </a:lnTo>
                  <a:lnTo>
                    <a:pt x="424837" y="2341302"/>
                  </a:lnTo>
                  <a:lnTo>
                    <a:pt x="400975" y="2303011"/>
                  </a:lnTo>
                  <a:lnTo>
                    <a:pt x="378349" y="2263893"/>
                  </a:lnTo>
                  <a:lnTo>
                    <a:pt x="356984" y="2223977"/>
                  </a:lnTo>
                  <a:lnTo>
                    <a:pt x="336909" y="2183288"/>
                  </a:lnTo>
                  <a:lnTo>
                    <a:pt x="318151" y="2141855"/>
                  </a:lnTo>
                  <a:lnTo>
                    <a:pt x="300737" y="2099705"/>
                  </a:lnTo>
                  <a:lnTo>
                    <a:pt x="284694" y="2056864"/>
                  </a:lnTo>
                  <a:lnTo>
                    <a:pt x="270050" y="2013361"/>
                  </a:lnTo>
                  <a:lnTo>
                    <a:pt x="256831" y="1969222"/>
                  </a:lnTo>
                  <a:lnTo>
                    <a:pt x="245066" y="1924475"/>
                  </a:lnTo>
                  <a:lnTo>
                    <a:pt x="234781" y="1879147"/>
                  </a:lnTo>
                  <a:lnTo>
                    <a:pt x="226003" y="1833265"/>
                  </a:lnTo>
                  <a:lnTo>
                    <a:pt x="218761" y="1786857"/>
                  </a:lnTo>
                  <a:lnTo>
                    <a:pt x="213080" y="1739949"/>
                  </a:lnTo>
                  <a:lnTo>
                    <a:pt x="208989" y="1692569"/>
                  </a:lnTo>
                  <a:lnTo>
                    <a:pt x="206514" y="1644745"/>
                  </a:lnTo>
                  <a:lnTo>
                    <a:pt x="205683" y="1596503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329" y="1064501"/>
              <a:ext cx="3910443" cy="391044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6545" y="3647422"/>
            <a:ext cx="139636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81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Tahoma"/>
                <a:cs typeface="Tahoma"/>
              </a:rPr>
              <a:t>CỔNG </a:t>
            </a: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TRUY XUẤT </a:t>
            </a: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Tahoma"/>
                <a:cs typeface="Tahoma"/>
              </a:rPr>
              <a:t>NGUỒN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GỐC</a:t>
            </a:r>
            <a:r>
              <a:rPr sz="9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SẢN</a:t>
            </a:r>
            <a:r>
              <a:rPr sz="9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PHẨM</a:t>
            </a:r>
            <a:endParaRPr sz="9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195"/>
              </a:spcBef>
            </a:pPr>
            <a:r>
              <a:rPr sz="800" i="1" spc="-114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cho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35" dirty="0">
                <a:solidFill>
                  <a:srgbClr val="FFFFFF"/>
                </a:solidFill>
                <a:latin typeface="Verdana"/>
                <a:cs typeface="Verdana"/>
              </a:rPr>
              <a:t>người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40" dirty="0">
                <a:solidFill>
                  <a:srgbClr val="FFFFFF"/>
                </a:solidFill>
                <a:latin typeface="Verdana"/>
                <a:cs typeface="Verdana"/>
              </a:rPr>
              <a:t>tiêu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45" dirty="0">
                <a:solidFill>
                  <a:srgbClr val="FFFFFF"/>
                </a:solidFill>
                <a:latin typeface="Verdana"/>
                <a:cs typeface="Verdana"/>
              </a:rPr>
              <a:t>dùng)</a:t>
            </a:r>
            <a:endParaRPr sz="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4656" y="3198040"/>
            <a:ext cx="2341245" cy="445770"/>
            <a:chOff x="1004656" y="3198040"/>
            <a:chExt cx="2341245" cy="4457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656" y="3203633"/>
              <a:ext cx="319738" cy="3197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0664" y="3198040"/>
              <a:ext cx="445224" cy="4452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473864" y="3729335"/>
            <a:ext cx="1300480" cy="3454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sz="1000" b="1" spc="-25" dirty="0">
                <a:solidFill>
                  <a:srgbClr val="FFFFFF"/>
                </a:solidFill>
                <a:latin typeface="Tahoma"/>
                <a:cs typeface="Tahoma"/>
              </a:rPr>
              <a:t>ỨNG</a:t>
            </a:r>
            <a:r>
              <a:rPr sz="10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ahoma"/>
                <a:cs typeface="Tahoma"/>
              </a:rPr>
              <a:t>DỤNG</a:t>
            </a:r>
            <a:r>
              <a:rPr sz="10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b="1" spc="25" dirty="0">
                <a:solidFill>
                  <a:srgbClr val="FFFFFF"/>
                </a:solidFill>
                <a:latin typeface="Tahoma"/>
                <a:cs typeface="Tahoma"/>
              </a:rPr>
              <a:t>WEB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800" i="1" spc="-114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cho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quản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40" dirty="0">
                <a:solidFill>
                  <a:srgbClr val="FFFFFF"/>
                </a:solidFill>
                <a:latin typeface="Verdana"/>
                <a:cs typeface="Verdana"/>
              </a:rPr>
              <a:t>lý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25" dirty="0">
                <a:solidFill>
                  <a:srgbClr val="FFFFFF"/>
                </a:solidFill>
                <a:latin typeface="Verdana"/>
                <a:cs typeface="Verdana"/>
              </a:rPr>
              <a:t>doanh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nghiệ</a:t>
            </a:r>
            <a:r>
              <a:rPr sz="800" i="1" spc="-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800" i="1" spc="-11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40749" y="2756010"/>
            <a:ext cx="356679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Cho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phép nhân </a:t>
            </a:r>
            <a:r>
              <a:rPr sz="1100" i="1" spc="-55" dirty="0">
                <a:solidFill>
                  <a:srgbClr val="005FAE"/>
                </a:solidFill>
                <a:latin typeface="Verdana"/>
                <a:cs typeface="Verdana"/>
              </a:rPr>
              <a:t>viên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của doanh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nghiệp </a:t>
            </a: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ghi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chép </a:t>
            </a:r>
            <a:r>
              <a:rPr sz="1100" i="1" spc="-25" dirty="0" err="1">
                <a:solidFill>
                  <a:srgbClr val="005FAE"/>
                </a:solidFill>
                <a:latin typeface="Verdana"/>
                <a:cs typeface="Verdana"/>
              </a:rPr>
              <a:t>lại</a:t>
            </a:r>
            <a:r>
              <a:rPr sz="1100" i="1" spc="-25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2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dirty="0" err="1" smtClean="0">
                <a:solidFill>
                  <a:srgbClr val="005FAE"/>
                </a:solidFill>
                <a:latin typeface="Verdana"/>
                <a:cs typeface="Verdana"/>
              </a:rPr>
              <a:t>hoạt</a:t>
            </a:r>
            <a:r>
              <a:rPr lang="en-US" sz="1100" i="1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dirty="0" err="1" smtClean="0">
                <a:solidFill>
                  <a:srgbClr val="005FAE"/>
                </a:solidFill>
                <a:latin typeface="Verdana"/>
                <a:cs typeface="Verdana"/>
              </a:rPr>
              <a:t>động</a:t>
            </a:r>
            <a:r>
              <a:rPr lang="en-US" sz="1100" i="1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dirty="0" err="1" smtClean="0">
                <a:solidFill>
                  <a:srgbClr val="005FAE"/>
                </a:solidFill>
                <a:latin typeface="Verdana"/>
                <a:cs typeface="Verdana"/>
              </a:rPr>
              <a:t>sản</a:t>
            </a:r>
            <a:r>
              <a:rPr lang="en-US" sz="1100" i="1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dirty="0" err="1" smtClean="0">
                <a:solidFill>
                  <a:srgbClr val="005FAE"/>
                </a:solidFill>
                <a:latin typeface="Verdana"/>
                <a:cs typeface="Verdana"/>
              </a:rPr>
              <a:t>xuất</a:t>
            </a:r>
            <a:r>
              <a:rPr lang="en-US" sz="1100" i="1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 smtClean="0">
                <a:solidFill>
                  <a:srgbClr val="005FAE"/>
                </a:solidFill>
                <a:latin typeface="Verdana"/>
                <a:cs typeface="Verdana"/>
              </a:rPr>
              <a:t>- </a:t>
            </a:r>
            <a:r>
              <a:rPr sz="1100" i="1" spc="-45" dirty="0" err="1">
                <a:solidFill>
                  <a:srgbClr val="005FAE"/>
                </a:solidFill>
                <a:latin typeface="Verdana"/>
                <a:cs typeface="Verdana"/>
              </a:rPr>
              <a:t>kích</a:t>
            </a:r>
            <a:r>
              <a:rPr sz="1100" i="1" spc="-45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dirty="0" err="1" smtClean="0">
                <a:solidFill>
                  <a:srgbClr val="005FAE"/>
                </a:solidFill>
                <a:latin typeface="Verdana"/>
                <a:cs typeface="Verdana"/>
              </a:rPr>
              <a:t>hoạt</a:t>
            </a:r>
            <a:r>
              <a:rPr lang="en-US" sz="1100" i="1" dirty="0" smtClean="0">
                <a:solidFill>
                  <a:srgbClr val="005FAE"/>
                </a:solidFill>
                <a:latin typeface="Verdana"/>
                <a:cs typeface="Verdana"/>
              </a:rPr>
              <a:t> tem</a:t>
            </a:r>
            <a:r>
              <a:rPr sz="1100" i="1" spc="-2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- đóng </a:t>
            </a:r>
            <a:r>
              <a:rPr sz="1100" i="1" spc="-30" dirty="0" err="1">
                <a:solidFill>
                  <a:srgbClr val="005FAE"/>
                </a:solidFill>
                <a:latin typeface="Verdana"/>
                <a:cs typeface="Verdana"/>
              </a:rPr>
              <a:t>gói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5" dirty="0" err="1" smtClean="0">
                <a:solidFill>
                  <a:srgbClr val="005FAE"/>
                </a:solidFill>
                <a:latin typeface="Verdana"/>
                <a:cs typeface="Verdana"/>
              </a:rPr>
              <a:t>trên</a:t>
            </a:r>
            <a:r>
              <a:rPr sz="1100" i="1" spc="-2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45" dirty="0">
                <a:solidFill>
                  <a:srgbClr val="005FAE"/>
                </a:solidFill>
                <a:latin typeface="Verdana"/>
                <a:cs typeface="Verdana"/>
              </a:rPr>
              <a:t>Blockchain.</a:t>
            </a:r>
            <a:endParaRPr sz="1100" dirty="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3149" y="2289600"/>
            <a:ext cx="306295" cy="4084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2097" y="998722"/>
            <a:ext cx="408393" cy="40836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478609" y="935241"/>
            <a:ext cx="7025640" cy="1664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48429" marR="301625">
              <a:lnSpc>
                <a:spcPct val="116100"/>
              </a:lnSpc>
              <a:spcBef>
                <a:spcPts val="100"/>
              </a:spcBef>
            </a:pPr>
            <a:r>
              <a:rPr sz="1400" b="1" spc="-75" dirty="0">
                <a:solidFill>
                  <a:srgbClr val="005FAE"/>
                </a:solidFill>
                <a:latin typeface="Verdana"/>
                <a:cs typeface="Verdana"/>
              </a:rPr>
              <a:t>C</a:t>
            </a:r>
            <a:r>
              <a:rPr sz="1400" b="1" spc="-100" dirty="0">
                <a:solidFill>
                  <a:srgbClr val="005FAE"/>
                </a:solidFill>
                <a:latin typeface="Verdana"/>
                <a:cs typeface="Verdana"/>
              </a:rPr>
              <a:t>ỔNG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05" dirty="0">
                <a:solidFill>
                  <a:srgbClr val="005FAE"/>
                </a:solidFill>
                <a:latin typeface="Verdana"/>
                <a:cs typeface="Verdana"/>
              </a:rPr>
              <a:t>TRUY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30" dirty="0">
                <a:solidFill>
                  <a:srgbClr val="005FAE"/>
                </a:solidFill>
                <a:latin typeface="Verdana"/>
                <a:cs typeface="Verdana"/>
              </a:rPr>
              <a:t>X</a:t>
            </a:r>
            <a:r>
              <a:rPr sz="1400" b="1" spc="-105" dirty="0">
                <a:solidFill>
                  <a:srgbClr val="005FAE"/>
                </a:solidFill>
                <a:latin typeface="Verdana"/>
                <a:cs typeface="Verdana"/>
              </a:rPr>
              <a:t>U</a:t>
            </a:r>
            <a:r>
              <a:rPr sz="1400" b="1" spc="-150" dirty="0">
                <a:solidFill>
                  <a:srgbClr val="005FAE"/>
                </a:solidFill>
                <a:latin typeface="Verdana"/>
                <a:cs typeface="Verdana"/>
              </a:rPr>
              <a:t>Ấ</a:t>
            </a:r>
            <a:r>
              <a:rPr sz="1400" b="1" spc="-80" dirty="0">
                <a:solidFill>
                  <a:srgbClr val="005FAE"/>
                </a:solidFill>
                <a:latin typeface="Verdana"/>
                <a:cs typeface="Verdana"/>
              </a:rPr>
              <a:t>T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05" dirty="0">
                <a:solidFill>
                  <a:srgbClr val="005FAE"/>
                </a:solidFill>
                <a:latin typeface="Verdana"/>
                <a:cs typeface="Verdana"/>
              </a:rPr>
              <a:t>NGUỒN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60" dirty="0">
                <a:solidFill>
                  <a:srgbClr val="005FAE"/>
                </a:solidFill>
                <a:latin typeface="Verdana"/>
                <a:cs typeface="Verdana"/>
              </a:rPr>
              <a:t>GỐC  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S</a:t>
            </a:r>
            <a:r>
              <a:rPr sz="1400" b="1" spc="-75" dirty="0">
                <a:solidFill>
                  <a:srgbClr val="005FAE"/>
                </a:solidFill>
                <a:latin typeface="Verdana"/>
                <a:cs typeface="Verdana"/>
              </a:rPr>
              <a:t>ẢN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85" dirty="0">
                <a:solidFill>
                  <a:srgbClr val="005FAE"/>
                </a:solidFill>
                <a:latin typeface="Verdana"/>
                <a:cs typeface="Verdana"/>
              </a:rPr>
              <a:t>PHẨM</a:t>
            </a:r>
            <a:endParaRPr sz="1400" dirty="0">
              <a:latin typeface="Verdana"/>
              <a:cs typeface="Verdana"/>
            </a:endParaRPr>
          </a:p>
          <a:p>
            <a:pPr marL="3474720" marR="5080" algn="just">
              <a:lnSpc>
                <a:spcPct val="100000"/>
              </a:lnSpc>
              <a:spcBef>
                <a:spcPts val="370"/>
              </a:spcBef>
            </a:pP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Hiển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thị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thông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tin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sản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phẩm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và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minh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chứng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trên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nền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45" dirty="0" err="1" smtClean="0">
                <a:solidFill>
                  <a:srgbClr val="005FAE"/>
                </a:solidFill>
                <a:latin typeface="Verdana"/>
                <a:cs typeface="Verdana"/>
              </a:rPr>
              <a:t>tảng</a:t>
            </a:r>
            <a:r>
              <a:rPr lang="en-US" sz="1100" i="1" spc="-14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Blockchain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khi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người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tiêu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dung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tra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cứu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thông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qua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mã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tuy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35" dirty="0" err="1" smtClean="0">
                <a:solidFill>
                  <a:srgbClr val="005FAE"/>
                </a:solidFill>
                <a:latin typeface="Verdana"/>
                <a:cs typeface="Verdana"/>
              </a:rPr>
              <a:t>xuất</a:t>
            </a:r>
            <a:r>
              <a:rPr lang="en-US" sz="1100" i="1" spc="-35" dirty="0" smtClean="0">
                <a:solidFill>
                  <a:srgbClr val="005FAE"/>
                </a:solidFill>
                <a:latin typeface="Verdana"/>
                <a:cs typeface="Verdana"/>
              </a:rPr>
              <a:t>.</a:t>
            </a:r>
            <a:endParaRPr sz="1100" dirty="0">
              <a:latin typeface="Verdana"/>
              <a:cs typeface="Verdana"/>
            </a:endParaRPr>
          </a:p>
          <a:p>
            <a:pPr marR="5658485" algn="ctr">
              <a:lnSpc>
                <a:spcPct val="100000"/>
              </a:lnSpc>
              <a:spcBef>
                <a:spcPts val="40"/>
              </a:spcBef>
            </a:pPr>
            <a:r>
              <a:rPr sz="900" b="1" spc="-25" dirty="0">
                <a:solidFill>
                  <a:srgbClr val="FFFFFF"/>
                </a:solidFill>
                <a:latin typeface="Tahoma"/>
                <a:cs typeface="Tahoma"/>
              </a:rPr>
              <a:t>ỨNG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5" dirty="0">
                <a:solidFill>
                  <a:srgbClr val="FFFFFF"/>
                </a:solidFill>
                <a:latin typeface="Tahoma"/>
                <a:cs typeface="Tahoma"/>
              </a:rPr>
              <a:t>DỤNG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55" dirty="0">
                <a:solidFill>
                  <a:srgbClr val="FFFFFF"/>
                </a:solidFill>
                <a:latin typeface="Tahoma"/>
                <a:cs typeface="Tahoma"/>
              </a:rPr>
              <a:t>ĐIỆN</a:t>
            </a:r>
            <a:r>
              <a:rPr sz="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900" b="1" spc="-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900" b="1" spc="-65" dirty="0">
                <a:solidFill>
                  <a:srgbClr val="FFFFFF"/>
                </a:solidFill>
                <a:latin typeface="Tahoma"/>
                <a:cs typeface="Tahoma"/>
              </a:rPr>
              <a:t>ẠI</a:t>
            </a:r>
            <a:endParaRPr sz="900" dirty="0">
              <a:latin typeface="Tahoma"/>
              <a:cs typeface="Tahoma"/>
            </a:endParaRPr>
          </a:p>
          <a:p>
            <a:pPr marR="5657850" algn="ctr">
              <a:lnSpc>
                <a:spcPct val="100000"/>
              </a:lnSpc>
              <a:spcBef>
                <a:spcPts val="200"/>
              </a:spcBef>
            </a:pPr>
            <a:r>
              <a:rPr sz="800" i="1" spc="-114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cho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30" dirty="0">
                <a:solidFill>
                  <a:srgbClr val="FFFFFF"/>
                </a:solidFill>
                <a:latin typeface="Verdana"/>
                <a:cs typeface="Verdana"/>
              </a:rPr>
              <a:t>nhân</a:t>
            </a:r>
            <a:r>
              <a:rPr sz="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55" dirty="0">
                <a:solidFill>
                  <a:srgbClr val="FFFFFF"/>
                </a:solidFill>
                <a:latin typeface="Verdana"/>
                <a:cs typeface="Verdana"/>
              </a:rPr>
              <a:t>viên)</a:t>
            </a:r>
            <a:endParaRPr sz="800" dirty="0">
              <a:latin typeface="Verdana"/>
              <a:cs typeface="Verdana"/>
            </a:endParaRPr>
          </a:p>
          <a:p>
            <a:pPr marL="3948429">
              <a:lnSpc>
                <a:spcPct val="100000"/>
              </a:lnSpc>
              <a:spcBef>
                <a:spcPts val="685"/>
              </a:spcBef>
            </a:pPr>
            <a:r>
              <a:rPr sz="1400" b="1" spc="-120" dirty="0">
                <a:solidFill>
                  <a:srgbClr val="005FAE"/>
                </a:solidFill>
                <a:latin typeface="Verdana"/>
                <a:cs typeface="Verdana"/>
              </a:rPr>
              <a:t>ỨNG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00" dirty="0">
                <a:solidFill>
                  <a:srgbClr val="005FAE"/>
                </a:solidFill>
                <a:latin typeface="Verdana"/>
                <a:cs typeface="Verdana"/>
              </a:rPr>
              <a:t>DỤNG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60" dirty="0">
                <a:solidFill>
                  <a:srgbClr val="005FAE"/>
                </a:solidFill>
                <a:latin typeface="Verdana"/>
                <a:cs typeface="Verdana"/>
              </a:rPr>
              <a:t>ĐIỆN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75" dirty="0">
                <a:solidFill>
                  <a:srgbClr val="005FAE"/>
                </a:solidFill>
                <a:latin typeface="Verdana"/>
                <a:cs typeface="Verdana"/>
              </a:rPr>
              <a:t>TH</a:t>
            </a:r>
            <a:r>
              <a:rPr sz="1400" b="1" spc="-114" dirty="0">
                <a:solidFill>
                  <a:srgbClr val="005FAE"/>
                </a:solidFill>
                <a:latin typeface="Verdana"/>
                <a:cs typeface="Verdana"/>
              </a:rPr>
              <a:t>O</a:t>
            </a:r>
            <a:r>
              <a:rPr sz="1400" b="1" spc="-185" dirty="0">
                <a:solidFill>
                  <a:srgbClr val="005FAE"/>
                </a:solidFill>
                <a:latin typeface="Verdana"/>
                <a:cs typeface="Verdana"/>
              </a:rPr>
              <a:t>ẠI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0749" y="4062424"/>
            <a:ext cx="356552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Cho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phép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doanh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nghiệp </a:t>
            </a: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quản </a:t>
            </a:r>
            <a:r>
              <a:rPr sz="1100" i="1" spc="-50" dirty="0">
                <a:solidFill>
                  <a:srgbClr val="005FAE"/>
                </a:solidFill>
                <a:latin typeface="Verdana"/>
                <a:cs typeface="Verdana"/>
              </a:rPr>
              <a:t>lý vùng </a:t>
            </a:r>
            <a:r>
              <a:rPr sz="1100" i="1" spc="-25" dirty="0" err="1">
                <a:solidFill>
                  <a:srgbClr val="005FAE"/>
                </a:solidFill>
                <a:latin typeface="Verdana"/>
                <a:cs typeface="Verdana"/>
              </a:rPr>
              <a:t>sản</a:t>
            </a:r>
            <a:r>
              <a:rPr sz="1100" i="1" spc="-25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10" dirty="0" err="1" smtClean="0">
                <a:solidFill>
                  <a:srgbClr val="005FAE"/>
                </a:solidFill>
                <a:latin typeface="Verdana"/>
                <a:cs typeface="Verdana"/>
              </a:rPr>
              <a:t>xuất</a:t>
            </a:r>
            <a:r>
              <a:rPr sz="1100" i="1" spc="-1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5" dirty="0" err="1">
                <a:solidFill>
                  <a:srgbClr val="005FAE"/>
                </a:solidFill>
                <a:latin typeface="Verdana"/>
                <a:cs typeface="Verdana"/>
              </a:rPr>
              <a:t>và</a:t>
            </a: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5" dirty="0" err="1" smtClean="0">
                <a:solidFill>
                  <a:srgbClr val="005FAE"/>
                </a:solidFill>
                <a:latin typeface="Verdana"/>
                <a:cs typeface="Verdana"/>
              </a:rPr>
              <a:t>nhật</a:t>
            </a:r>
            <a:r>
              <a:rPr lang="en-US" sz="1100" i="1" spc="-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5" dirty="0" err="1" smtClean="0">
                <a:solidFill>
                  <a:srgbClr val="005FAE"/>
                </a:solidFill>
                <a:latin typeface="Verdana"/>
                <a:cs typeface="Verdana"/>
              </a:rPr>
              <a:t>ký</a:t>
            </a:r>
            <a:r>
              <a:rPr lang="en-US" sz="1100" i="1" spc="-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5" dirty="0" err="1" smtClean="0">
                <a:solidFill>
                  <a:srgbClr val="005FAE"/>
                </a:solidFill>
                <a:latin typeface="Verdana"/>
                <a:cs typeface="Verdana"/>
              </a:rPr>
              <a:t>truy</a:t>
            </a:r>
            <a:r>
              <a:rPr lang="en-US" sz="1100" i="1" spc="-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5" dirty="0" err="1" smtClean="0">
                <a:solidFill>
                  <a:srgbClr val="005FAE"/>
                </a:solidFill>
                <a:latin typeface="Verdana"/>
                <a:cs typeface="Verdana"/>
              </a:rPr>
              <a:t>xuất</a:t>
            </a:r>
            <a:r>
              <a:rPr lang="en-US" sz="1100" i="1" spc="-5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0" dirty="0" err="1" smtClean="0">
                <a:solidFill>
                  <a:srgbClr val="005FAE"/>
                </a:solidFill>
                <a:latin typeface="Verdana"/>
                <a:cs typeface="Verdana"/>
              </a:rPr>
              <a:t>trong</a:t>
            </a:r>
            <a:r>
              <a:rPr lang="en-US"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0" dirty="0" err="1" smtClean="0">
                <a:solidFill>
                  <a:srgbClr val="005FAE"/>
                </a:solidFill>
                <a:latin typeface="Verdana"/>
                <a:cs typeface="Verdana"/>
              </a:rPr>
              <a:t>cơ</a:t>
            </a:r>
            <a:r>
              <a:rPr lang="en-US"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0" dirty="0" err="1" smtClean="0">
                <a:solidFill>
                  <a:srgbClr val="005FAE"/>
                </a:solidFill>
                <a:latin typeface="Verdana"/>
                <a:cs typeface="Verdana"/>
              </a:rPr>
              <a:t>sở</a:t>
            </a:r>
            <a:r>
              <a:rPr lang="en-US"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0" dirty="0" err="1" smtClean="0">
                <a:solidFill>
                  <a:srgbClr val="005FAE"/>
                </a:solidFill>
                <a:latin typeface="Verdana"/>
                <a:cs typeface="Verdana"/>
              </a:rPr>
              <a:t>sản</a:t>
            </a:r>
            <a:r>
              <a:rPr lang="en-US"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lang="en-US" sz="1100" i="1" spc="-20" dirty="0" err="1" smtClean="0">
                <a:solidFill>
                  <a:srgbClr val="005FAE"/>
                </a:solidFill>
                <a:latin typeface="Verdana"/>
                <a:cs typeface="Verdana"/>
              </a:rPr>
              <a:t>xuất</a:t>
            </a:r>
            <a:r>
              <a:rPr lang="en-US" sz="1100" i="1" spc="-20" dirty="0" smtClean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 smtClean="0">
                <a:solidFill>
                  <a:srgbClr val="005FAE"/>
                </a:solidFill>
                <a:latin typeface="Verdana"/>
                <a:cs typeface="Verdana"/>
              </a:rPr>
              <a:t>- </a:t>
            </a:r>
            <a:r>
              <a:rPr sz="1100" i="1" spc="-45" dirty="0">
                <a:solidFill>
                  <a:srgbClr val="005FAE"/>
                </a:solidFill>
                <a:latin typeface="Verdana"/>
                <a:cs typeface="Verdana"/>
              </a:rPr>
              <a:t>chế </a:t>
            </a:r>
            <a:r>
              <a:rPr sz="1100" i="1" spc="-40" dirty="0">
                <a:solidFill>
                  <a:srgbClr val="005FAE"/>
                </a:solidFill>
                <a:latin typeface="Verdana"/>
                <a:cs typeface="Verdana"/>
              </a:rPr>
              <a:t>biến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- </a:t>
            </a:r>
            <a:r>
              <a:rPr sz="1100" i="1" spc="-25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phân</a:t>
            </a:r>
            <a:r>
              <a:rPr sz="1100" i="1" spc="-10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5" dirty="0">
                <a:solidFill>
                  <a:srgbClr val="005FAE"/>
                </a:solidFill>
                <a:latin typeface="Verdana"/>
                <a:cs typeface="Verdana"/>
              </a:rPr>
              <a:t>phối</a:t>
            </a:r>
            <a:r>
              <a:rPr sz="1100" i="1" spc="-10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30" dirty="0">
                <a:solidFill>
                  <a:srgbClr val="005FAE"/>
                </a:solidFill>
                <a:latin typeface="Verdana"/>
                <a:cs typeface="Verdana"/>
              </a:rPr>
              <a:t>-</a:t>
            </a:r>
            <a:r>
              <a:rPr sz="1100" i="1" spc="-10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25" dirty="0">
                <a:solidFill>
                  <a:srgbClr val="005FAE"/>
                </a:solidFill>
                <a:latin typeface="Verdana"/>
                <a:cs typeface="Verdana"/>
              </a:rPr>
              <a:t>bán</a:t>
            </a:r>
            <a:r>
              <a:rPr sz="1100" i="1" spc="-10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100" i="1" spc="-80" dirty="0">
                <a:solidFill>
                  <a:srgbClr val="005FAE"/>
                </a:solidFill>
                <a:latin typeface="Verdana"/>
                <a:cs typeface="Verdana"/>
              </a:rPr>
              <a:t>lẻ.</a:t>
            </a:r>
            <a:endParaRPr sz="1100" dirty="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2098" y="3544744"/>
            <a:ext cx="408393" cy="40839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448291" y="3633213"/>
            <a:ext cx="24688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20" dirty="0">
                <a:solidFill>
                  <a:srgbClr val="005FAE"/>
                </a:solidFill>
                <a:latin typeface="Verdana"/>
                <a:cs typeface="Verdana"/>
              </a:rPr>
              <a:t>ỨNG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00" dirty="0">
                <a:solidFill>
                  <a:srgbClr val="005FAE"/>
                </a:solidFill>
                <a:latin typeface="Verdana"/>
                <a:cs typeface="Verdana"/>
              </a:rPr>
              <a:t>DỤNG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125" dirty="0">
                <a:solidFill>
                  <a:srgbClr val="005FAE"/>
                </a:solidFill>
                <a:latin typeface="Verdana"/>
                <a:cs typeface="Verdana"/>
              </a:rPr>
              <a:t>NỀN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204" dirty="0">
                <a:solidFill>
                  <a:srgbClr val="005FAE"/>
                </a:solidFill>
                <a:latin typeface="Verdana"/>
                <a:cs typeface="Verdana"/>
              </a:rPr>
              <a:t>T</a:t>
            </a:r>
            <a:r>
              <a:rPr sz="1400" b="1" spc="-80" dirty="0">
                <a:solidFill>
                  <a:srgbClr val="005FAE"/>
                </a:solidFill>
                <a:latin typeface="Verdana"/>
                <a:cs typeface="Verdana"/>
              </a:rPr>
              <a:t>ẢNG</a:t>
            </a:r>
            <a:r>
              <a:rPr sz="1400" b="1" spc="-90" dirty="0">
                <a:solidFill>
                  <a:srgbClr val="005FAE"/>
                </a:solidFill>
                <a:latin typeface="Verdana"/>
                <a:cs typeface="Verdana"/>
              </a:rPr>
              <a:t> </a:t>
            </a:r>
            <a:r>
              <a:rPr sz="1400" b="1" spc="-75" dirty="0">
                <a:solidFill>
                  <a:srgbClr val="005FAE"/>
                </a:solidFill>
                <a:latin typeface="Verdana"/>
                <a:cs typeface="Verdana"/>
              </a:rPr>
              <a:t>WEB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33212" y="1402644"/>
            <a:ext cx="1049655" cy="2125980"/>
            <a:chOff x="1633212" y="1402644"/>
            <a:chExt cx="1049655" cy="212598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4768" y="1402644"/>
              <a:ext cx="445236" cy="44525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37974" y="2571751"/>
              <a:ext cx="1040130" cy="951865"/>
            </a:xfrm>
            <a:custGeom>
              <a:avLst/>
              <a:gdLst/>
              <a:ahLst/>
              <a:cxnLst/>
              <a:rect l="l" t="t" r="r" b="b"/>
              <a:pathLst>
                <a:path w="1040130" h="951864">
                  <a:moveTo>
                    <a:pt x="520050" y="951599"/>
                  </a:moveTo>
                  <a:lnTo>
                    <a:pt x="469965" y="949421"/>
                  </a:lnTo>
                  <a:lnTo>
                    <a:pt x="421228" y="943020"/>
                  </a:lnTo>
                  <a:lnTo>
                    <a:pt x="374056" y="932595"/>
                  </a:lnTo>
                  <a:lnTo>
                    <a:pt x="328666" y="918345"/>
                  </a:lnTo>
                  <a:lnTo>
                    <a:pt x="285277" y="900471"/>
                  </a:lnTo>
                  <a:lnTo>
                    <a:pt x="244107" y="879170"/>
                  </a:lnTo>
                  <a:lnTo>
                    <a:pt x="205373" y="854644"/>
                  </a:lnTo>
                  <a:lnTo>
                    <a:pt x="169295" y="827090"/>
                  </a:lnTo>
                  <a:lnTo>
                    <a:pt x="136088" y="796709"/>
                  </a:lnTo>
                  <a:lnTo>
                    <a:pt x="105972" y="763700"/>
                  </a:lnTo>
                  <a:lnTo>
                    <a:pt x="79165" y="728263"/>
                  </a:lnTo>
                  <a:lnTo>
                    <a:pt x="55883" y="690596"/>
                  </a:lnTo>
                  <a:lnTo>
                    <a:pt x="36346" y="650899"/>
                  </a:lnTo>
                  <a:lnTo>
                    <a:pt x="20771" y="609371"/>
                  </a:lnTo>
                  <a:lnTo>
                    <a:pt x="9377" y="566212"/>
                  </a:lnTo>
                  <a:lnTo>
                    <a:pt x="2380" y="521622"/>
                  </a:lnTo>
                  <a:lnTo>
                    <a:pt x="0" y="475799"/>
                  </a:lnTo>
                  <a:lnTo>
                    <a:pt x="2380" y="429977"/>
                  </a:lnTo>
                  <a:lnTo>
                    <a:pt x="9377" y="385386"/>
                  </a:lnTo>
                  <a:lnTo>
                    <a:pt x="20771" y="342228"/>
                  </a:lnTo>
                  <a:lnTo>
                    <a:pt x="36346" y="300700"/>
                  </a:lnTo>
                  <a:lnTo>
                    <a:pt x="55883" y="261003"/>
                  </a:lnTo>
                  <a:lnTo>
                    <a:pt x="79165" y="223336"/>
                  </a:lnTo>
                  <a:lnTo>
                    <a:pt x="105972" y="187898"/>
                  </a:lnTo>
                  <a:lnTo>
                    <a:pt x="136088" y="154889"/>
                  </a:lnTo>
                  <a:lnTo>
                    <a:pt x="169295" y="124509"/>
                  </a:lnTo>
                  <a:lnTo>
                    <a:pt x="205373" y="96955"/>
                  </a:lnTo>
                  <a:lnTo>
                    <a:pt x="244107" y="72429"/>
                  </a:lnTo>
                  <a:lnTo>
                    <a:pt x="285277" y="51128"/>
                  </a:lnTo>
                  <a:lnTo>
                    <a:pt x="328666" y="33254"/>
                  </a:lnTo>
                  <a:lnTo>
                    <a:pt x="374056" y="19004"/>
                  </a:lnTo>
                  <a:lnTo>
                    <a:pt x="421228" y="8579"/>
                  </a:lnTo>
                  <a:lnTo>
                    <a:pt x="469965" y="2178"/>
                  </a:lnTo>
                  <a:lnTo>
                    <a:pt x="520050" y="0"/>
                  </a:lnTo>
                  <a:lnTo>
                    <a:pt x="570134" y="2178"/>
                  </a:lnTo>
                  <a:lnTo>
                    <a:pt x="618871" y="8579"/>
                  </a:lnTo>
                  <a:lnTo>
                    <a:pt x="666044" y="19004"/>
                  </a:lnTo>
                  <a:lnTo>
                    <a:pt x="711433" y="33254"/>
                  </a:lnTo>
                  <a:lnTo>
                    <a:pt x="754822" y="51128"/>
                  </a:lnTo>
                  <a:lnTo>
                    <a:pt x="795992" y="72429"/>
                  </a:lnTo>
                  <a:lnTo>
                    <a:pt x="834726" y="96955"/>
                  </a:lnTo>
                  <a:lnTo>
                    <a:pt x="870805" y="124509"/>
                  </a:lnTo>
                  <a:lnTo>
                    <a:pt x="904011" y="154889"/>
                  </a:lnTo>
                  <a:lnTo>
                    <a:pt x="934127" y="187898"/>
                  </a:lnTo>
                  <a:lnTo>
                    <a:pt x="960935" y="223336"/>
                  </a:lnTo>
                  <a:lnTo>
                    <a:pt x="984216" y="261003"/>
                  </a:lnTo>
                  <a:lnTo>
                    <a:pt x="1003753" y="300700"/>
                  </a:lnTo>
                  <a:lnTo>
                    <a:pt x="1019328" y="342228"/>
                  </a:lnTo>
                  <a:lnTo>
                    <a:pt x="1030722" y="385386"/>
                  </a:lnTo>
                  <a:lnTo>
                    <a:pt x="1037719" y="429977"/>
                  </a:lnTo>
                  <a:lnTo>
                    <a:pt x="1040100" y="475799"/>
                  </a:lnTo>
                  <a:lnTo>
                    <a:pt x="1037719" y="521622"/>
                  </a:lnTo>
                  <a:lnTo>
                    <a:pt x="1030722" y="566212"/>
                  </a:lnTo>
                  <a:lnTo>
                    <a:pt x="1019328" y="609371"/>
                  </a:lnTo>
                  <a:lnTo>
                    <a:pt x="1003753" y="650899"/>
                  </a:lnTo>
                  <a:lnTo>
                    <a:pt x="984216" y="690596"/>
                  </a:lnTo>
                  <a:lnTo>
                    <a:pt x="960935" y="728263"/>
                  </a:lnTo>
                  <a:lnTo>
                    <a:pt x="934127" y="763700"/>
                  </a:lnTo>
                  <a:lnTo>
                    <a:pt x="904011" y="796709"/>
                  </a:lnTo>
                  <a:lnTo>
                    <a:pt x="870805" y="827090"/>
                  </a:lnTo>
                  <a:lnTo>
                    <a:pt x="834726" y="854644"/>
                  </a:lnTo>
                  <a:lnTo>
                    <a:pt x="795992" y="879170"/>
                  </a:lnTo>
                  <a:lnTo>
                    <a:pt x="754822" y="900471"/>
                  </a:lnTo>
                  <a:lnTo>
                    <a:pt x="711433" y="918345"/>
                  </a:lnTo>
                  <a:lnTo>
                    <a:pt x="666044" y="932595"/>
                  </a:lnTo>
                  <a:lnTo>
                    <a:pt x="618871" y="943020"/>
                  </a:lnTo>
                  <a:lnTo>
                    <a:pt x="570134" y="949421"/>
                  </a:lnTo>
                  <a:lnTo>
                    <a:pt x="520050" y="951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37974" y="2571751"/>
              <a:ext cx="1040130" cy="951865"/>
            </a:xfrm>
            <a:custGeom>
              <a:avLst/>
              <a:gdLst/>
              <a:ahLst/>
              <a:cxnLst/>
              <a:rect l="l" t="t" r="r" b="b"/>
              <a:pathLst>
                <a:path w="1040130" h="951864">
                  <a:moveTo>
                    <a:pt x="0" y="475799"/>
                  </a:moveTo>
                  <a:lnTo>
                    <a:pt x="2380" y="429977"/>
                  </a:lnTo>
                  <a:lnTo>
                    <a:pt x="9377" y="385386"/>
                  </a:lnTo>
                  <a:lnTo>
                    <a:pt x="20771" y="342228"/>
                  </a:lnTo>
                  <a:lnTo>
                    <a:pt x="36346" y="300700"/>
                  </a:lnTo>
                  <a:lnTo>
                    <a:pt x="55883" y="261003"/>
                  </a:lnTo>
                  <a:lnTo>
                    <a:pt x="79165" y="223336"/>
                  </a:lnTo>
                  <a:lnTo>
                    <a:pt x="105972" y="187898"/>
                  </a:lnTo>
                  <a:lnTo>
                    <a:pt x="136088" y="154889"/>
                  </a:lnTo>
                  <a:lnTo>
                    <a:pt x="169295" y="124509"/>
                  </a:lnTo>
                  <a:lnTo>
                    <a:pt x="205373" y="96955"/>
                  </a:lnTo>
                  <a:lnTo>
                    <a:pt x="244107" y="72429"/>
                  </a:lnTo>
                  <a:lnTo>
                    <a:pt x="285277" y="51128"/>
                  </a:lnTo>
                  <a:lnTo>
                    <a:pt x="328666" y="33254"/>
                  </a:lnTo>
                  <a:lnTo>
                    <a:pt x="374056" y="19004"/>
                  </a:lnTo>
                  <a:lnTo>
                    <a:pt x="421228" y="8579"/>
                  </a:lnTo>
                  <a:lnTo>
                    <a:pt x="469965" y="2178"/>
                  </a:lnTo>
                  <a:lnTo>
                    <a:pt x="520050" y="0"/>
                  </a:lnTo>
                  <a:lnTo>
                    <a:pt x="570134" y="2178"/>
                  </a:lnTo>
                  <a:lnTo>
                    <a:pt x="618871" y="8579"/>
                  </a:lnTo>
                  <a:lnTo>
                    <a:pt x="666044" y="19004"/>
                  </a:lnTo>
                  <a:lnTo>
                    <a:pt x="711433" y="33254"/>
                  </a:lnTo>
                  <a:lnTo>
                    <a:pt x="754822" y="51128"/>
                  </a:lnTo>
                  <a:lnTo>
                    <a:pt x="795992" y="72429"/>
                  </a:lnTo>
                  <a:lnTo>
                    <a:pt x="834726" y="96955"/>
                  </a:lnTo>
                  <a:lnTo>
                    <a:pt x="870805" y="124509"/>
                  </a:lnTo>
                  <a:lnTo>
                    <a:pt x="904011" y="154889"/>
                  </a:lnTo>
                  <a:lnTo>
                    <a:pt x="934127" y="187898"/>
                  </a:lnTo>
                  <a:lnTo>
                    <a:pt x="960935" y="223336"/>
                  </a:lnTo>
                  <a:lnTo>
                    <a:pt x="984216" y="261003"/>
                  </a:lnTo>
                  <a:lnTo>
                    <a:pt x="1003753" y="300700"/>
                  </a:lnTo>
                  <a:lnTo>
                    <a:pt x="1019328" y="342228"/>
                  </a:lnTo>
                  <a:lnTo>
                    <a:pt x="1030722" y="385386"/>
                  </a:lnTo>
                  <a:lnTo>
                    <a:pt x="1037719" y="429977"/>
                  </a:lnTo>
                  <a:lnTo>
                    <a:pt x="1040100" y="475799"/>
                  </a:lnTo>
                  <a:lnTo>
                    <a:pt x="1037719" y="521622"/>
                  </a:lnTo>
                  <a:lnTo>
                    <a:pt x="1030722" y="566212"/>
                  </a:lnTo>
                  <a:lnTo>
                    <a:pt x="1019328" y="609371"/>
                  </a:lnTo>
                  <a:lnTo>
                    <a:pt x="1003753" y="650899"/>
                  </a:lnTo>
                  <a:lnTo>
                    <a:pt x="984216" y="690596"/>
                  </a:lnTo>
                  <a:lnTo>
                    <a:pt x="960935" y="728263"/>
                  </a:lnTo>
                  <a:lnTo>
                    <a:pt x="934127" y="763700"/>
                  </a:lnTo>
                  <a:lnTo>
                    <a:pt x="904011" y="796709"/>
                  </a:lnTo>
                  <a:lnTo>
                    <a:pt x="870805" y="827090"/>
                  </a:lnTo>
                  <a:lnTo>
                    <a:pt x="834726" y="854644"/>
                  </a:lnTo>
                  <a:lnTo>
                    <a:pt x="795992" y="879170"/>
                  </a:lnTo>
                  <a:lnTo>
                    <a:pt x="754822" y="900471"/>
                  </a:lnTo>
                  <a:lnTo>
                    <a:pt x="711433" y="918345"/>
                  </a:lnTo>
                  <a:lnTo>
                    <a:pt x="666044" y="932595"/>
                  </a:lnTo>
                  <a:lnTo>
                    <a:pt x="618871" y="943020"/>
                  </a:lnTo>
                  <a:lnTo>
                    <a:pt x="570134" y="949421"/>
                  </a:lnTo>
                  <a:lnTo>
                    <a:pt x="520050" y="951599"/>
                  </a:lnTo>
                  <a:lnTo>
                    <a:pt x="469965" y="949421"/>
                  </a:lnTo>
                  <a:lnTo>
                    <a:pt x="421228" y="943020"/>
                  </a:lnTo>
                  <a:lnTo>
                    <a:pt x="374056" y="932595"/>
                  </a:lnTo>
                  <a:lnTo>
                    <a:pt x="328666" y="918345"/>
                  </a:lnTo>
                  <a:lnTo>
                    <a:pt x="285277" y="900471"/>
                  </a:lnTo>
                  <a:lnTo>
                    <a:pt x="244107" y="879170"/>
                  </a:lnTo>
                  <a:lnTo>
                    <a:pt x="205373" y="854644"/>
                  </a:lnTo>
                  <a:lnTo>
                    <a:pt x="169295" y="827090"/>
                  </a:lnTo>
                  <a:lnTo>
                    <a:pt x="136088" y="796709"/>
                  </a:lnTo>
                  <a:lnTo>
                    <a:pt x="105972" y="763700"/>
                  </a:lnTo>
                  <a:lnTo>
                    <a:pt x="79165" y="728263"/>
                  </a:lnTo>
                  <a:lnTo>
                    <a:pt x="55883" y="690596"/>
                  </a:lnTo>
                  <a:lnTo>
                    <a:pt x="36346" y="650899"/>
                  </a:lnTo>
                  <a:lnTo>
                    <a:pt x="20771" y="609371"/>
                  </a:lnTo>
                  <a:lnTo>
                    <a:pt x="9377" y="566212"/>
                  </a:lnTo>
                  <a:lnTo>
                    <a:pt x="2380" y="521622"/>
                  </a:lnTo>
                  <a:lnTo>
                    <a:pt x="0" y="47579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724221" y="2805973"/>
            <a:ext cx="868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10" dirty="0">
                <a:solidFill>
                  <a:srgbClr val="FF0000"/>
                </a:solidFill>
                <a:latin typeface="Tahoma"/>
                <a:cs typeface="Tahoma"/>
              </a:rPr>
              <a:t>m</a:t>
            </a:r>
            <a:r>
              <a:rPr sz="1900" b="1" spc="-140" dirty="0">
                <a:solidFill>
                  <a:srgbClr val="1A73E7"/>
                </a:solidFill>
                <a:latin typeface="Tahoma"/>
                <a:cs typeface="Tahoma"/>
              </a:rPr>
              <a:t>T</a:t>
            </a:r>
            <a:r>
              <a:rPr sz="1900" b="1" spc="-100" dirty="0">
                <a:solidFill>
                  <a:srgbClr val="1A73E7"/>
                </a:solidFill>
                <a:latin typeface="Tahoma"/>
                <a:cs typeface="Tahoma"/>
              </a:rPr>
              <a:t>r</a:t>
            </a:r>
            <a:r>
              <a:rPr sz="1900" b="1" spc="-35" dirty="0">
                <a:solidFill>
                  <a:srgbClr val="1A73E7"/>
                </a:solidFill>
                <a:latin typeface="Tahoma"/>
                <a:cs typeface="Tahoma"/>
              </a:rPr>
              <a:t>ace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31149" y="3715725"/>
            <a:ext cx="8082280" cy="869315"/>
            <a:chOff x="531149" y="3715725"/>
            <a:chExt cx="8082280" cy="869315"/>
          </a:xfrm>
        </p:grpSpPr>
        <p:sp>
          <p:nvSpPr>
            <p:cNvPr id="5" name="object 5"/>
            <p:cNvSpPr/>
            <p:nvPr/>
          </p:nvSpPr>
          <p:spPr>
            <a:xfrm>
              <a:off x="531149" y="3715725"/>
              <a:ext cx="8082280" cy="869315"/>
            </a:xfrm>
            <a:custGeom>
              <a:avLst/>
              <a:gdLst/>
              <a:ahLst/>
              <a:cxnLst/>
              <a:rect l="l" t="t" r="r" b="b"/>
              <a:pathLst>
                <a:path w="8082280" h="869314">
                  <a:moveTo>
                    <a:pt x="8081699" y="868799"/>
                  </a:moveTo>
                  <a:lnTo>
                    <a:pt x="0" y="868799"/>
                  </a:lnTo>
                  <a:lnTo>
                    <a:pt x="0" y="0"/>
                  </a:lnTo>
                  <a:lnTo>
                    <a:pt x="8081699" y="0"/>
                  </a:lnTo>
                  <a:lnTo>
                    <a:pt x="8081699" y="868799"/>
                  </a:lnTo>
                  <a:close/>
                </a:path>
              </a:pathLst>
            </a:custGeom>
            <a:solidFill>
              <a:srgbClr val="C9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0319" y="4158526"/>
              <a:ext cx="5977890" cy="274955"/>
            </a:xfrm>
            <a:custGeom>
              <a:avLst/>
              <a:gdLst/>
              <a:ahLst/>
              <a:cxnLst/>
              <a:rect l="l" t="t" r="r" b="b"/>
              <a:pathLst>
                <a:path w="5977890" h="274954">
                  <a:moveTo>
                    <a:pt x="1892693" y="8686"/>
                  </a:moveTo>
                  <a:lnTo>
                    <a:pt x="1891449" y="5689"/>
                  </a:lnTo>
                  <a:lnTo>
                    <a:pt x="1887016" y="1244"/>
                  </a:lnTo>
                  <a:lnTo>
                    <a:pt x="1884019" y="0"/>
                  </a:lnTo>
                  <a:lnTo>
                    <a:pt x="5295" y="0"/>
                  </a:lnTo>
                  <a:lnTo>
                    <a:pt x="0" y="5295"/>
                  </a:lnTo>
                  <a:lnTo>
                    <a:pt x="0" y="11823"/>
                  </a:lnTo>
                  <a:lnTo>
                    <a:pt x="0" y="269519"/>
                  </a:lnTo>
                  <a:lnTo>
                    <a:pt x="5295" y="274802"/>
                  </a:lnTo>
                  <a:lnTo>
                    <a:pt x="1887410" y="274802"/>
                  </a:lnTo>
                  <a:lnTo>
                    <a:pt x="1892693" y="269519"/>
                  </a:lnTo>
                  <a:lnTo>
                    <a:pt x="1892693" y="8686"/>
                  </a:lnTo>
                  <a:close/>
                </a:path>
                <a:path w="5977890" h="274954">
                  <a:moveTo>
                    <a:pt x="3972102" y="8712"/>
                  </a:moveTo>
                  <a:lnTo>
                    <a:pt x="3970858" y="5702"/>
                  </a:lnTo>
                  <a:lnTo>
                    <a:pt x="3966426" y="1270"/>
                  </a:lnTo>
                  <a:lnTo>
                    <a:pt x="3963416" y="25"/>
                  </a:lnTo>
                  <a:lnTo>
                    <a:pt x="2084692" y="25"/>
                  </a:lnTo>
                  <a:lnTo>
                    <a:pt x="2079396" y="5321"/>
                  </a:lnTo>
                  <a:lnTo>
                    <a:pt x="2079396" y="11849"/>
                  </a:lnTo>
                  <a:lnTo>
                    <a:pt x="2079396" y="269544"/>
                  </a:lnTo>
                  <a:lnTo>
                    <a:pt x="2084692" y="274828"/>
                  </a:lnTo>
                  <a:lnTo>
                    <a:pt x="3966807" y="274828"/>
                  </a:lnTo>
                  <a:lnTo>
                    <a:pt x="3972102" y="269544"/>
                  </a:lnTo>
                  <a:lnTo>
                    <a:pt x="3972102" y="8712"/>
                  </a:lnTo>
                  <a:close/>
                </a:path>
                <a:path w="5977890" h="274954">
                  <a:moveTo>
                    <a:pt x="5977547" y="8712"/>
                  </a:moveTo>
                  <a:lnTo>
                    <a:pt x="5976302" y="5702"/>
                  </a:lnTo>
                  <a:lnTo>
                    <a:pt x="5974092" y="3492"/>
                  </a:lnTo>
                  <a:lnTo>
                    <a:pt x="5971870" y="1270"/>
                  </a:lnTo>
                  <a:lnTo>
                    <a:pt x="5968860" y="25"/>
                  </a:lnTo>
                  <a:lnTo>
                    <a:pt x="4090136" y="25"/>
                  </a:lnTo>
                  <a:lnTo>
                    <a:pt x="4084853" y="5321"/>
                  </a:lnTo>
                  <a:lnTo>
                    <a:pt x="4084853" y="11849"/>
                  </a:lnTo>
                  <a:lnTo>
                    <a:pt x="4084853" y="269544"/>
                  </a:lnTo>
                  <a:lnTo>
                    <a:pt x="4090136" y="274828"/>
                  </a:lnTo>
                  <a:lnTo>
                    <a:pt x="5972264" y="274828"/>
                  </a:lnTo>
                  <a:lnTo>
                    <a:pt x="5977547" y="269544"/>
                  </a:lnTo>
                  <a:lnTo>
                    <a:pt x="5977547" y="8712"/>
                  </a:lnTo>
                  <a:close/>
                </a:path>
              </a:pathLst>
            </a:custGeom>
            <a:solidFill>
              <a:srgbClr val="0637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30362" y="3812118"/>
            <a:ext cx="558927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063763"/>
                </a:solidFill>
                <a:latin typeface="Tahoma"/>
                <a:cs typeface="Tahoma"/>
              </a:rPr>
              <a:t>CÁC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63763"/>
                </a:solidFill>
                <a:latin typeface="Tahoma"/>
                <a:cs typeface="Tahoma"/>
              </a:rPr>
              <a:t>CHỨC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063763"/>
                </a:solidFill>
                <a:latin typeface="Tahoma"/>
                <a:cs typeface="Tahoma"/>
              </a:rPr>
              <a:t>NĂNG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063763"/>
                </a:solidFill>
                <a:latin typeface="Tahoma"/>
                <a:cs typeface="Tahoma"/>
              </a:rPr>
              <a:t>MÀ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063763"/>
                </a:solidFill>
                <a:latin typeface="Tahoma"/>
                <a:cs typeface="Tahoma"/>
              </a:rPr>
              <a:t>NGƯỜI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63763"/>
                </a:solidFill>
                <a:latin typeface="Tahoma"/>
                <a:cs typeface="Tahoma"/>
              </a:rPr>
              <a:t>QUÉT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063763"/>
                </a:solidFill>
                <a:latin typeface="Tahoma"/>
                <a:cs typeface="Tahoma"/>
              </a:rPr>
              <a:t>MÃ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63763"/>
                </a:solidFill>
                <a:latin typeface="Tahoma"/>
                <a:cs typeface="Tahoma"/>
              </a:rPr>
              <a:t>QR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063763"/>
                </a:solidFill>
                <a:latin typeface="Tahoma"/>
                <a:cs typeface="Tahoma"/>
              </a:rPr>
              <a:t>CÓ</a:t>
            </a:r>
            <a:r>
              <a:rPr sz="1400" b="1" spc="-25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63763"/>
                </a:solidFill>
                <a:latin typeface="Tahoma"/>
                <a:cs typeface="Tahoma"/>
              </a:rPr>
              <a:t>THỂ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35" dirty="0">
                <a:solidFill>
                  <a:srgbClr val="063763"/>
                </a:solidFill>
                <a:latin typeface="Tahoma"/>
                <a:cs typeface="Tahoma"/>
              </a:rPr>
              <a:t>TƯƠNG</a:t>
            </a:r>
            <a:r>
              <a:rPr sz="1400" b="1" spc="-30" dirty="0">
                <a:solidFill>
                  <a:srgbClr val="063763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063763"/>
                </a:solidFill>
                <a:latin typeface="Tahoma"/>
                <a:cs typeface="Tahoma"/>
              </a:rPr>
              <a:t>TÁC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25"/>
              </a:spcBef>
              <a:tabLst>
                <a:tab pos="2050414" algn="l"/>
                <a:tab pos="4119879" algn="l"/>
              </a:tabLst>
            </a:pP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Chu</a:t>
            </a:r>
            <a:r>
              <a:rPr sz="1100" b="1" spc="-3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100" b="1" spc="-50" dirty="0">
                <a:solidFill>
                  <a:srgbClr val="FFFFFF"/>
                </a:solidFill>
                <a:latin typeface="Tahoma"/>
                <a:cs typeface="Tahoma"/>
              </a:rPr>
              <a:t>ển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đổi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ngôn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55" dirty="0">
                <a:solidFill>
                  <a:srgbClr val="FFFFFF"/>
                </a:solidFill>
                <a:latin typeface="Tahoma"/>
                <a:cs typeface="Tahoma"/>
              </a:rPr>
              <a:t>ngữ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100" b="1" spc="-55" dirty="0">
                <a:solidFill>
                  <a:srgbClr val="FFFFFF"/>
                </a:solidFill>
                <a:latin typeface="Tahoma"/>
                <a:cs typeface="Tahoma"/>
              </a:rPr>
              <a:t>Gửi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đánh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80" dirty="0">
                <a:solidFill>
                  <a:srgbClr val="FFFFFF"/>
                </a:solidFill>
                <a:latin typeface="Tahoma"/>
                <a:cs typeface="Tahoma"/>
              </a:rPr>
              <a:t>giá</a:t>
            </a:r>
            <a:r>
              <a:rPr sz="1100" b="1" spc="-16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100" b="1" spc="-20" dirty="0">
                <a:solidFill>
                  <a:srgbClr val="FFFFFF"/>
                </a:solidFill>
                <a:latin typeface="Tahoma"/>
                <a:cs typeface="Tahoma"/>
              </a:rPr>
              <a:t>phản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40" dirty="0">
                <a:solidFill>
                  <a:srgbClr val="FFFFFF"/>
                </a:solidFill>
                <a:latin typeface="Tahoma"/>
                <a:cs typeface="Tahoma"/>
              </a:rPr>
              <a:t>hồi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1100" b="1" spc="-5" dirty="0">
                <a:solidFill>
                  <a:srgbClr val="FFFFFF"/>
                </a:solidFill>
                <a:latin typeface="Tahoma"/>
                <a:cs typeface="Tahoma"/>
              </a:rPr>
              <a:t>ác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55" dirty="0">
                <a:solidFill>
                  <a:srgbClr val="FFFFFF"/>
                </a:solidFill>
                <a:latin typeface="Tahoma"/>
                <a:cs typeface="Tahoma"/>
              </a:rPr>
              <a:t>thực</a:t>
            </a:r>
            <a:r>
              <a:rPr sz="11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Bloc</a:t>
            </a:r>
            <a:r>
              <a:rPr sz="1100" b="1" spc="-4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100" b="1" spc="-30" dirty="0">
                <a:solidFill>
                  <a:srgbClr val="FFFFFF"/>
                </a:solidFill>
                <a:latin typeface="Tahoma"/>
                <a:cs typeface="Tahoma"/>
              </a:rPr>
              <a:t>chain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1149" y="748837"/>
            <a:ext cx="8082280" cy="2916555"/>
          </a:xfrm>
          <a:custGeom>
            <a:avLst/>
            <a:gdLst/>
            <a:ahLst/>
            <a:cxnLst/>
            <a:rect l="l" t="t" r="r" b="b"/>
            <a:pathLst>
              <a:path w="8082280" h="2916554">
                <a:moveTo>
                  <a:pt x="8081699" y="2916299"/>
                </a:moveTo>
                <a:lnTo>
                  <a:pt x="0" y="2916299"/>
                </a:lnTo>
                <a:lnTo>
                  <a:pt x="0" y="0"/>
                </a:lnTo>
                <a:lnTo>
                  <a:pt x="8081699" y="0"/>
                </a:lnTo>
                <a:lnTo>
                  <a:pt x="8081699" y="29162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9073" y="921430"/>
            <a:ext cx="65830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005FAE"/>
                </a:solidFill>
                <a:latin typeface="Tahoma"/>
                <a:cs typeface="Tahoma"/>
              </a:rPr>
              <a:t>CÁC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005FAE"/>
                </a:solidFill>
                <a:latin typeface="Tahoma"/>
                <a:cs typeface="Tahoma"/>
              </a:rPr>
              <a:t>THÀNH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005FAE"/>
                </a:solidFill>
                <a:latin typeface="Tahoma"/>
                <a:cs typeface="Tahoma"/>
              </a:rPr>
              <a:t>PHẦN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5FAE"/>
                </a:solidFill>
                <a:latin typeface="Tahoma"/>
                <a:cs typeface="Tahoma"/>
              </a:rPr>
              <a:t>THÔNG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100" dirty="0">
                <a:solidFill>
                  <a:srgbClr val="005FAE"/>
                </a:solidFill>
                <a:latin typeface="Tahoma"/>
                <a:cs typeface="Tahoma"/>
              </a:rPr>
              <a:t>TIN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10" dirty="0">
                <a:solidFill>
                  <a:srgbClr val="005FAE"/>
                </a:solidFill>
                <a:latin typeface="Tahoma"/>
                <a:cs typeface="Tahoma"/>
              </a:rPr>
              <a:t>CÓ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5FAE"/>
                </a:solidFill>
                <a:latin typeface="Tahoma"/>
                <a:cs typeface="Tahoma"/>
              </a:rPr>
              <a:t>THỂ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TRUY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5FAE"/>
                </a:solidFill>
                <a:latin typeface="Tahoma"/>
                <a:cs typeface="Tahoma"/>
              </a:rPr>
              <a:t>XUẤT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ĐƯỢC </a:t>
            </a:r>
            <a:r>
              <a:rPr sz="1400" b="1" spc="-105" dirty="0">
                <a:solidFill>
                  <a:srgbClr val="005FAE"/>
                </a:solidFill>
                <a:latin typeface="Tahoma"/>
                <a:cs typeface="Tahoma"/>
              </a:rPr>
              <a:t>KHI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5FAE"/>
                </a:solidFill>
                <a:latin typeface="Tahoma"/>
                <a:cs typeface="Tahoma"/>
              </a:rPr>
              <a:t>QUÉT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15" dirty="0">
                <a:solidFill>
                  <a:srgbClr val="005FAE"/>
                </a:solidFill>
                <a:latin typeface="Tahoma"/>
                <a:cs typeface="Tahoma"/>
              </a:rPr>
              <a:t>MÃ</a:t>
            </a:r>
            <a:r>
              <a:rPr sz="1400" b="1" spc="-2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5" dirty="0">
                <a:solidFill>
                  <a:srgbClr val="005FAE"/>
                </a:solidFill>
                <a:latin typeface="Tahoma"/>
                <a:cs typeface="Tahoma"/>
              </a:rPr>
              <a:t>QR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7162" y="1251599"/>
            <a:ext cx="1748155" cy="2286000"/>
          </a:xfrm>
          <a:custGeom>
            <a:avLst/>
            <a:gdLst/>
            <a:ahLst/>
            <a:cxnLst/>
            <a:rect l="l" t="t" r="r" b="b"/>
            <a:pathLst>
              <a:path w="1748155" h="2286000">
                <a:moveTo>
                  <a:pt x="1672627" y="2285999"/>
                </a:moveTo>
                <a:lnTo>
                  <a:pt x="75172" y="2285999"/>
                </a:lnTo>
                <a:lnTo>
                  <a:pt x="45912" y="2280092"/>
                </a:lnTo>
                <a:lnTo>
                  <a:pt x="22017" y="2263982"/>
                </a:lnTo>
                <a:lnTo>
                  <a:pt x="5907" y="2240087"/>
                </a:lnTo>
                <a:lnTo>
                  <a:pt x="0" y="2210826"/>
                </a:lnTo>
                <a:lnTo>
                  <a:pt x="0" y="75172"/>
                </a:lnTo>
                <a:lnTo>
                  <a:pt x="5907" y="45912"/>
                </a:lnTo>
                <a:lnTo>
                  <a:pt x="22017" y="22017"/>
                </a:lnTo>
                <a:lnTo>
                  <a:pt x="45912" y="5907"/>
                </a:lnTo>
                <a:lnTo>
                  <a:pt x="75172" y="0"/>
                </a:lnTo>
                <a:lnTo>
                  <a:pt x="1672627" y="0"/>
                </a:lnTo>
                <a:lnTo>
                  <a:pt x="1714333" y="12629"/>
                </a:lnTo>
                <a:lnTo>
                  <a:pt x="1742077" y="46405"/>
                </a:lnTo>
                <a:lnTo>
                  <a:pt x="1747799" y="75172"/>
                </a:lnTo>
                <a:lnTo>
                  <a:pt x="1747799" y="2210826"/>
                </a:lnTo>
                <a:lnTo>
                  <a:pt x="1741892" y="2240087"/>
                </a:lnTo>
                <a:lnTo>
                  <a:pt x="1725782" y="2263982"/>
                </a:lnTo>
                <a:lnTo>
                  <a:pt x="1701887" y="2280092"/>
                </a:lnTo>
                <a:lnTo>
                  <a:pt x="1672627" y="2285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4904" y="1736532"/>
            <a:ext cx="1619250" cy="1375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4625">
              <a:lnSpc>
                <a:spcPct val="114999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dirty="0">
                <a:latin typeface="Tahoma"/>
                <a:cs typeface="Tahoma"/>
              </a:rPr>
              <a:t>S</a:t>
            </a:r>
            <a:r>
              <a:rPr sz="1100" b="1" spc="25" dirty="0">
                <a:latin typeface="Tahoma"/>
                <a:cs typeface="Tahoma"/>
              </a:rPr>
              <a:t>ẢN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5" dirty="0">
                <a:latin typeface="Tahoma"/>
                <a:cs typeface="Tahoma"/>
              </a:rPr>
              <a:t>PHẨM  </a:t>
            </a:r>
            <a:r>
              <a:rPr sz="1100" b="1" spc="-10" dirty="0">
                <a:latin typeface="Tahoma"/>
                <a:cs typeface="Tahoma"/>
              </a:rPr>
              <a:t>bao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gồm: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195"/>
              </a:spcBef>
              <a:buChar char="-"/>
              <a:tabLst>
                <a:tab pos="96520" algn="l"/>
              </a:tabLst>
            </a:pPr>
            <a:r>
              <a:rPr sz="1100" spc="-65" dirty="0">
                <a:latin typeface="Tahoma"/>
                <a:cs typeface="Tahoma"/>
              </a:rPr>
              <a:t>T</a:t>
            </a:r>
            <a:r>
              <a:rPr sz="1100" spc="20" dirty="0">
                <a:latin typeface="Tahoma"/>
                <a:cs typeface="Tahoma"/>
              </a:rPr>
              <a:t>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200"/>
              </a:spcBef>
              <a:buChar char="-"/>
              <a:tabLst>
                <a:tab pos="96520" algn="l"/>
              </a:tabLst>
            </a:pPr>
            <a:r>
              <a:rPr sz="1100" spc="40" dirty="0">
                <a:latin typeface="Tahoma"/>
                <a:cs typeface="Tahoma"/>
              </a:rPr>
              <a:t>Hình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ảnh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200"/>
              </a:spcBef>
              <a:buChar char="-"/>
              <a:tabLst>
                <a:tab pos="96520" algn="l"/>
              </a:tabLst>
            </a:pPr>
            <a:r>
              <a:rPr sz="1100" spc="55" dirty="0">
                <a:latin typeface="Tahoma"/>
                <a:cs typeface="Tahoma"/>
              </a:rPr>
              <a:t>Mô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tả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chi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tiết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195"/>
              </a:spcBef>
              <a:buChar char="-"/>
              <a:tabLst>
                <a:tab pos="96520" algn="l"/>
              </a:tabLst>
            </a:pPr>
            <a:r>
              <a:rPr sz="1100" spc="80" dirty="0">
                <a:latin typeface="Tahoma"/>
                <a:cs typeface="Tahoma"/>
              </a:rPr>
              <a:t>Mã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200"/>
              </a:spcBef>
              <a:buChar char="-"/>
              <a:tabLst>
                <a:tab pos="96520" algn="l"/>
              </a:tabLst>
            </a:pPr>
            <a:r>
              <a:rPr sz="1100" spc="35" dirty="0">
                <a:latin typeface="Tahoma"/>
                <a:cs typeface="Tahoma"/>
              </a:rPr>
              <a:t>Chứng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chất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lượng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12169" y="1257431"/>
            <a:ext cx="1748155" cy="2274570"/>
          </a:xfrm>
          <a:custGeom>
            <a:avLst/>
            <a:gdLst/>
            <a:ahLst/>
            <a:cxnLst/>
            <a:rect l="l" t="t" r="r" b="b"/>
            <a:pathLst>
              <a:path w="1748154" h="2274570">
                <a:moveTo>
                  <a:pt x="1672627" y="2274299"/>
                </a:moveTo>
                <a:lnTo>
                  <a:pt x="75172" y="2274299"/>
                </a:lnTo>
                <a:lnTo>
                  <a:pt x="45912" y="2268392"/>
                </a:lnTo>
                <a:lnTo>
                  <a:pt x="22017" y="2252282"/>
                </a:lnTo>
                <a:lnTo>
                  <a:pt x="5907" y="2228387"/>
                </a:lnTo>
                <a:lnTo>
                  <a:pt x="0" y="2199126"/>
                </a:lnTo>
                <a:lnTo>
                  <a:pt x="0" y="75172"/>
                </a:lnTo>
                <a:lnTo>
                  <a:pt x="5907" y="45912"/>
                </a:lnTo>
                <a:lnTo>
                  <a:pt x="22017" y="22017"/>
                </a:lnTo>
                <a:lnTo>
                  <a:pt x="45912" y="5907"/>
                </a:lnTo>
                <a:lnTo>
                  <a:pt x="75172" y="0"/>
                </a:lnTo>
                <a:lnTo>
                  <a:pt x="1672627" y="0"/>
                </a:lnTo>
                <a:lnTo>
                  <a:pt x="1714333" y="12629"/>
                </a:lnTo>
                <a:lnTo>
                  <a:pt x="1742077" y="46405"/>
                </a:lnTo>
                <a:lnTo>
                  <a:pt x="1747800" y="75172"/>
                </a:lnTo>
                <a:lnTo>
                  <a:pt x="1747800" y="2199126"/>
                </a:lnTo>
                <a:lnTo>
                  <a:pt x="1741892" y="2228387"/>
                </a:lnTo>
                <a:lnTo>
                  <a:pt x="1725782" y="2252282"/>
                </a:lnTo>
                <a:lnTo>
                  <a:pt x="1701887" y="2268392"/>
                </a:lnTo>
                <a:lnTo>
                  <a:pt x="1672627" y="2274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19911" y="1742363"/>
            <a:ext cx="1588770" cy="1567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999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X</a:t>
            </a:r>
            <a:r>
              <a:rPr sz="1100" b="1" spc="-10" dirty="0">
                <a:latin typeface="Tahoma"/>
                <a:cs typeface="Tahoma"/>
              </a:rPr>
              <a:t>U</a:t>
            </a:r>
            <a:r>
              <a:rPr sz="1100" b="1" spc="-30" dirty="0">
                <a:latin typeface="Tahoma"/>
                <a:cs typeface="Tahoma"/>
              </a:rPr>
              <a:t>Ấ</a:t>
            </a:r>
            <a:r>
              <a:rPr sz="1100" b="1" spc="5" dirty="0">
                <a:latin typeface="Tahoma"/>
                <a:cs typeface="Tahoma"/>
              </a:rPr>
              <a:t>T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X</a:t>
            </a:r>
            <a:r>
              <a:rPr sz="1100" b="1" spc="-55" dirty="0">
                <a:latin typeface="Tahoma"/>
                <a:cs typeface="Tahoma"/>
              </a:rPr>
              <a:t>Ứ</a:t>
            </a:r>
            <a:r>
              <a:rPr sz="1100" b="1" spc="-35" dirty="0">
                <a:latin typeface="Tahoma"/>
                <a:cs typeface="Tahoma"/>
              </a:rPr>
              <a:t> </a:t>
            </a:r>
            <a:r>
              <a:rPr sz="1100" b="1" spc="-5" dirty="0">
                <a:latin typeface="Tahoma"/>
                <a:cs typeface="Tahoma"/>
              </a:rPr>
              <a:t>bao  </a:t>
            </a:r>
            <a:r>
              <a:rPr sz="1100" b="1" spc="-55" dirty="0">
                <a:latin typeface="Tahoma"/>
                <a:cs typeface="Tahoma"/>
              </a:rPr>
              <a:t>gồm: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195"/>
              </a:spcBef>
              <a:buChar char="-"/>
              <a:tabLst>
                <a:tab pos="96520" algn="l"/>
              </a:tabLst>
            </a:pPr>
            <a:r>
              <a:rPr sz="1100" spc="-65" dirty="0">
                <a:latin typeface="Tahoma"/>
                <a:cs typeface="Tahoma"/>
              </a:rPr>
              <a:t>T</a:t>
            </a:r>
            <a:r>
              <a:rPr sz="1100" spc="20" dirty="0">
                <a:latin typeface="Tahoma"/>
                <a:cs typeface="Tahoma"/>
              </a:rPr>
              <a:t>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doanh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nghiệp</a:t>
            </a:r>
            <a:endParaRPr sz="1100">
              <a:latin typeface="Tahoma"/>
              <a:cs typeface="Tahoma"/>
            </a:endParaRPr>
          </a:p>
          <a:p>
            <a:pPr marR="448945">
              <a:lnSpc>
                <a:spcPct val="114999"/>
              </a:lnSpc>
              <a:buChar char="-"/>
              <a:tabLst>
                <a:tab pos="96520" algn="l"/>
              </a:tabLst>
            </a:pPr>
            <a:r>
              <a:rPr sz="1100" spc="40" dirty="0">
                <a:latin typeface="Tahoma"/>
                <a:cs typeface="Tahoma"/>
              </a:rPr>
              <a:t>Hình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ảnh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doanh  </a:t>
            </a:r>
            <a:r>
              <a:rPr sz="1100" spc="30" dirty="0">
                <a:latin typeface="Tahoma"/>
                <a:cs typeface="Tahoma"/>
              </a:rPr>
              <a:t>nghiệp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200"/>
              </a:spcBef>
              <a:buChar char="-"/>
              <a:tabLst>
                <a:tab pos="96520" algn="l"/>
              </a:tabLst>
            </a:pPr>
            <a:r>
              <a:rPr sz="1100" spc="55" dirty="0">
                <a:latin typeface="Tahoma"/>
                <a:cs typeface="Tahoma"/>
              </a:rPr>
              <a:t>Mô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tả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chi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tiết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195"/>
              </a:spcBef>
              <a:buChar char="-"/>
              <a:tabLst>
                <a:tab pos="96520" algn="l"/>
              </a:tabLst>
            </a:pP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hệ</a:t>
            </a:r>
            <a:endParaRPr sz="1100">
              <a:latin typeface="Tahoma"/>
              <a:cs typeface="Tahoma"/>
            </a:endParaRPr>
          </a:p>
          <a:p>
            <a:pPr marL="95885" indent="-96520">
              <a:lnSpc>
                <a:spcPct val="100000"/>
              </a:lnSpc>
              <a:spcBef>
                <a:spcPts val="200"/>
              </a:spcBef>
              <a:buChar char="-"/>
              <a:tabLst>
                <a:tab pos="96520" algn="l"/>
              </a:tabLst>
            </a:pPr>
            <a:r>
              <a:rPr sz="1100" spc="40" dirty="0">
                <a:latin typeface="Tahoma"/>
                <a:cs typeface="Tahoma"/>
              </a:rPr>
              <a:t>Giải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thưởng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67156" y="1262249"/>
            <a:ext cx="1748155" cy="2265045"/>
          </a:xfrm>
          <a:custGeom>
            <a:avLst/>
            <a:gdLst/>
            <a:ahLst/>
            <a:cxnLst/>
            <a:rect l="l" t="t" r="r" b="b"/>
            <a:pathLst>
              <a:path w="1748154" h="2265045">
                <a:moveTo>
                  <a:pt x="1672627" y="2264699"/>
                </a:moveTo>
                <a:lnTo>
                  <a:pt x="75172" y="2264699"/>
                </a:lnTo>
                <a:lnTo>
                  <a:pt x="45912" y="2258792"/>
                </a:lnTo>
                <a:lnTo>
                  <a:pt x="22017" y="2242682"/>
                </a:lnTo>
                <a:lnTo>
                  <a:pt x="5907" y="2218787"/>
                </a:lnTo>
                <a:lnTo>
                  <a:pt x="0" y="2189526"/>
                </a:lnTo>
                <a:lnTo>
                  <a:pt x="0" y="75172"/>
                </a:lnTo>
                <a:lnTo>
                  <a:pt x="5907" y="45912"/>
                </a:lnTo>
                <a:lnTo>
                  <a:pt x="22017" y="22017"/>
                </a:lnTo>
                <a:lnTo>
                  <a:pt x="45912" y="5907"/>
                </a:lnTo>
                <a:lnTo>
                  <a:pt x="75172" y="0"/>
                </a:lnTo>
                <a:lnTo>
                  <a:pt x="1672627" y="0"/>
                </a:lnTo>
                <a:lnTo>
                  <a:pt x="1714332" y="12629"/>
                </a:lnTo>
                <a:lnTo>
                  <a:pt x="1742077" y="46405"/>
                </a:lnTo>
                <a:lnTo>
                  <a:pt x="1747799" y="75172"/>
                </a:lnTo>
                <a:lnTo>
                  <a:pt x="1747799" y="2189526"/>
                </a:lnTo>
                <a:lnTo>
                  <a:pt x="1741892" y="2218787"/>
                </a:lnTo>
                <a:lnTo>
                  <a:pt x="1725782" y="2242682"/>
                </a:lnTo>
                <a:lnTo>
                  <a:pt x="1701887" y="2258792"/>
                </a:lnTo>
                <a:lnTo>
                  <a:pt x="1672627" y="2264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74899" y="1747182"/>
            <a:ext cx="1562100" cy="1375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999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5" dirty="0">
                <a:latin typeface="Tahoma"/>
                <a:cs typeface="Tahoma"/>
              </a:rPr>
              <a:t>NGUỒN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5" dirty="0">
                <a:latin typeface="Tahoma"/>
                <a:cs typeface="Tahoma"/>
              </a:rPr>
              <a:t>GỐC  </a:t>
            </a:r>
            <a:r>
              <a:rPr sz="1100" b="1" spc="-10" dirty="0">
                <a:latin typeface="Tahoma"/>
                <a:cs typeface="Tahoma"/>
              </a:rPr>
              <a:t>bao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gồm:</a:t>
            </a:r>
            <a:endParaRPr sz="1100">
              <a:latin typeface="Tahoma"/>
              <a:cs typeface="Tahoma"/>
            </a:endParaRPr>
          </a:p>
          <a:p>
            <a:pPr marR="193040">
              <a:lnSpc>
                <a:spcPct val="114999"/>
              </a:lnSpc>
              <a:buChar char="-"/>
              <a:tabLst>
                <a:tab pos="96520" algn="l"/>
              </a:tabLst>
            </a:pPr>
            <a:r>
              <a:rPr sz="1100" spc="40" dirty="0">
                <a:latin typeface="Tahoma"/>
                <a:cs typeface="Tahoma"/>
              </a:rPr>
              <a:t>Video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clip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minh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họa </a:t>
            </a:r>
            <a:r>
              <a:rPr sz="1100" spc="-32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quá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>
              <a:latin typeface="Tahoma"/>
              <a:cs typeface="Tahoma"/>
            </a:endParaRPr>
          </a:p>
          <a:p>
            <a:pPr marR="221615">
              <a:lnSpc>
                <a:spcPct val="114999"/>
              </a:lnSpc>
              <a:buChar char="-"/>
              <a:tabLst>
                <a:tab pos="96520" algn="l"/>
              </a:tabLst>
            </a:pPr>
            <a:r>
              <a:rPr sz="1100" spc="65" dirty="0">
                <a:latin typeface="Tahoma"/>
                <a:cs typeface="Tahoma"/>
              </a:rPr>
              <a:t>Các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đoạn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 (What, </a:t>
            </a:r>
            <a:r>
              <a:rPr sz="1100" spc="45" dirty="0">
                <a:latin typeface="Tahoma"/>
                <a:cs typeface="Tahoma"/>
              </a:rPr>
              <a:t>Who, </a:t>
            </a:r>
            <a:r>
              <a:rPr sz="1100" spc="5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When,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75" dirty="0">
                <a:latin typeface="Tahoma"/>
                <a:cs typeface="Tahoma"/>
              </a:rPr>
              <a:t>Whe</a:t>
            </a:r>
            <a:r>
              <a:rPr sz="1100" spc="25" dirty="0">
                <a:latin typeface="Tahoma"/>
                <a:cs typeface="Tahoma"/>
              </a:rPr>
              <a:t>r</a:t>
            </a:r>
            <a:r>
              <a:rPr sz="1100" spc="-30" dirty="0">
                <a:latin typeface="Tahoma"/>
                <a:cs typeface="Tahoma"/>
              </a:rPr>
              <a:t>e,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Why)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22162" y="1262249"/>
            <a:ext cx="1748155" cy="2265045"/>
          </a:xfrm>
          <a:custGeom>
            <a:avLst/>
            <a:gdLst/>
            <a:ahLst/>
            <a:cxnLst/>
            <a:rect l="l" t="t" r="r" b="b"/>
            <a:pathLst>
              <a:path w="1748154" h="2265045">
                <a:moveTo>
                  <a:pt x="1672627" y="2264699"/>
                </a:moveTo>
                <a:lnTo>
                  <a:pt x="75172" y="2264699"/>
                </a:lnTo>
                <a:lnTo>
                  <a:pt x="45912" y="2258792"/>
                </a:lnTo>
                <a:lnTo>
                  <a:pt x="22017" y="2242682"/>
                </a:lnTo>
                <a:lnTo>
                  <a:pt x="5907" y="2218787"/>
                </a:lnTo>
                <a:lnTo>
                  <a:pt x="0" y="2189526"/>
                </a:lnTo>
                <a:lnTo>
                  <a:pt x="0" y="75172"/>
                </a:lnTo>
                <a:lnTo>
                  <a:pt x="5907" y="45912"/>
                </a:lnTo>
                <a:lnTo>
                  <a:pt x="22017" y="22017"/>
                </a:lnTo>
                <a:lnTo>
                  <a:pt x="45912" y="5907"/>
                </a:lnTo>
                <a:lnTo>
                  <a:pt x="75172" y="0"/>
                </a:lnTo>
                <a:lnTo>
                  <a:pt x="1672627" y="0"/>
                </a:lnTo>
                <a:lnTo>
                  <a:pt x="1714332" y="12629"/>
                </a:lnTo>
                <a:lnTo>
                  <a:pt x="1742077" y="46405"/>
                </a:lnTo>
                <a:lnTo>
                  <a:pt x="1747799" y="75172"/>
                </a:lnTo>
                <a:lnTo>
                  <a:pt x="1747799" y="2189526"/>
                </a:lnTo>
                <a:lnTo>
                  <a:pt x="1741892" y="2218787"/>
                </a:lnTo>
                <a:lnTo>
                  <a:pt x="1725782" y="2242682"/>
                </a:lnTo>
                <a:lnTo>
                  <a:pt x="1701887" y="2258792"/>
                </a:lnTo>
                <a:lnTo>
                  <a:pt x="1672627" y="2264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29905" y="1747182"/>
            <a:ext cx="148780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999"/>
              </a:lnSpc>
              <a:spcBef>
                <a:spcPts val="100"/>
              </a:spcBef>
            </a:pPr>
            <a:r>
              <a:rPr sz="1100" b="1" spc="-25" dirty="0">
                <a:latin typeface="Tahoma"/>
                <a:cs typeface="Tahoma"/>
              </a:rPr>
              <a:t>Thông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15" dirty="0">
                <a:latin typeface="Tahoma"/>
                <a:cs typeface="Tahoma"/>
              </a:rPr>
              <a:t>PHÂN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PHỐI  </a:t>
            </a:r>
            <a:r>
              <a:rPr sz="1100" b="1" spc="-10" dirty="0">
                <a:latin typeface="Tahoma"/>
                <a:cs typeface="Tahoma"/>
              </a:rPr>
              <a:t>bao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gồm:</a:t>
            </a:r>
            <a:endParaRPr sz="1100">
              <a:latin typeface="Tahoma"/>
              <a:cs typeface="Tahoma"/>
            </a:endParaRPr>
          </a:p>
          <a:p>
            <a:pPr marR="148590">
              <a:lnSpc>
                <a:spcPct val="114999"/>
              </a:lnSpc>
            </a:pPr>
            <a:r>
              <a:rPr sz="1100" spc="70" dirty="0">
                <a:latin typeface="Tahoma"/>
                <a:cs typeface="Tahoma"/>
              </a:rPr>
              <a:t>-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Danh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sách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nhà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phân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phối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69675" y="1303254"/>
            <a:ext cx="6264275" cy="387985"/>
            <a:chOff x="1469675" y="1303254"/>
            <a:chExt cx="6264275" cy="3879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9675" y="1336900"/>
              <a:ext cx="339643" cy="32042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7582" y="1303254"/>
              <a:ext cx="483831" cy="387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3014" y="1324090"/>
              <a:ext cx="422951" cy="34605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75407" y="1341717"/>
              <a:ext cx="458196" cy="310809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63640" y="246257"/>
            <a:ext cx="6795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360" algn="l"/>
              </a:tabLst>
            </a:pPr>
            <a:r>
              <a:rPr spc="-315" dirty="0"/>
              <a:t>I.	</a:t>
            </a:r>
            <a:r>
              <a:rPr spc="-5" dirty="0"/>
              <a:t>CỔNG</a:t>
            </a:r>
            <a:r>
              <a:rPr spc="-55" dirty="0"/>
              <a:t> </a:t>
            </a:r>
            <a:r>
              <a:rPr spc="-40" dirty="0"/>
              <a:t>TRUY</a:t>
            </a:r>
            <a:r>
              <a:rPr spc="-50" dirty="0"/>
              <a:t> </a:t>
            </a:r>
            <a:r>
              <a:rPr spc="-30" dirty="0"/>
              <a:t>XUẤT</a:t>
            </a:r>
            <a:r>
              <a:rPr spc="-50" dirty="0"/>
              <a:t> </a:t>
            </a:r>
            <a:r>
              <a:rPr spc="-10" dirty="0"/>
              <a:t>NGUỒN</a:t>
            </a:r>
            <a:r>
              <a:rPr spc="-50" dirty="0"/>
              <a:t> </a:t>
            </a:r>
            <a:r>
              <a:rPr spc="20" dirty="0"/>
              <a:t>GỐC</a:t>
            </a:r>
            <a:r>
              <a:rPr spc="-55" dirty="0"/>
              <a:t> </a:t>
            </a:r>
            <a:r>
              <a:rPr spc="40" dirty="0"/>
              <a:t>SẢN</a:t>
            </a:r>
            <a:r>
              <a:rPr spc="-50" dirty="0"/>
              <a:t> </a:t>
            </a:r>
            <a:r>
              <a:rPr spc="20" dirty="0"/>
              <a:t>PHẨM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00" y="177619"/>
            <a:ext cx="6810375" cy="78613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640"/>
              </a:spcBef>
              <a:tabLst>
                <a:tab pos="354965" algn="l"/>
              </a:tabLst>
            </a:pPr>
            <a:r>
              <a:rPr spc="-315" dirty="0"/>
              <a:t>I.	</a:t>
            </a:r>
            <a:r>
              <a:rPr spc="-5" dirty="0"/>
              <a:t>CỔNG</a:t>
            </a:r>
            <a:r>
              <a:rPr spc="-55" dirty="0"/>
              <a:t> </a:t>
            </a:r>
            <a:r>
              <a:rPr spc="-40" dirty="0"/>
              <a:t>TRUY</a:t>
            </a:r>
            <a:r>
              <a:rPr spc="-50" dirty="0"/>
              <a:t> </a:t>
            </a:r>
            <a:r>
              <a:rPr spc="-30" dirty="0"/>
              <a:t>XUẤT</a:t>
            </a:r>
            <a:r>
              <a:rPr spc="-50" dirty="0"/>
              <a:t> </a:t>
            </a:r>
            <a:r>
              <a:rPr spc="-10" dirty="0"/>
              <a:t>NGUỒN</a:t>
            </a:r>
            <a:r>
              <a:rPr spc="-50" dirty="0"/>
              <a:t> </a:t>
            </a:r>
            <a:r>
              <a:rPr spc="20" dirty="0"/>
              <a:t>GỐC</a:t>
            </a:r>
            <a:r>
              <a:rPr spc="-55" dirty="0"/>
              <a:t> </a:t>
            </a:r>
            <a:r>
              <a:rPr spc="40" dirty="0"/>
              <a:t>SẢN</a:t>
            </a:r>
            <a:r>
              <a:rPr spc="-50" dirty="0"/>
              <a:t> </a:t>
            </a:r>
            <a:r>
              <a:rPr spc="20" dirty="0"/>
              <a:t>PHẨM</a:t>
            </a: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800" spc="-60" dirty="0"/>
              <a:t>Đường</a:t>
            </a:r>
            <a:r>
              <a:rPr sz="1800" spc="-45" dirty="0"/>
              <a:t> </a:t>
            </a:r>
            <a:r>
              <a:rPr sz="1800" spc="-65" dirty="0"/>
              <a:t>dẫn:</a:t>
            </a:r>
            <a:r>
              <a:rPr sz="1800" spc="-40" dirty="0"/>
              <a:t> </a:t>
            </a:r>
            <a:r>
              <a:rPr sz="1800" i="1" u="heavy" spc="-254" dirty="0">
                <a:solidFill>
                  <a:srgbClr val="5D9BEC"/>
                </a:solidFill>
                <a:uFill>
                  <a:solidFill>
                    <a:srgbClr val="5D9BEC"/>
                  </a:solidFill>
                </a:uFill>
                <a:latin typeface="Verdana"/>
                <a:cs typeface="Verdana"/>
                <a:hlinkClick r:id="rId2"/>
              </a:rPr>
              <a:t>https://mtrace.vn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95" y="1066700"/>
            <a:ext cx="7845815" cy="3776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325" y="586318"/>
            <a:ext cx="8645525" cy="419481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800" b="1" spc="-25" dirty="0">
                <a:solidFill>
                  <a:srgbClr val="005FAE"/>
                </a:solidFill>
                <a:latin typeface="Tahoma"/>
                <a:cs typeface="Tahoma"/>
              </a:rPr>
              <a:t>Danh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005FAE"/>
                </a:solidFill>
                <a:latin typeface="Tahoma"/>
                <a:cs typeface="Tahoma"/>
              </a:rPr>
              <a:t>sách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005FAE"/>
                </a:solidFill>
                <a:latin typeface="Tahoma"/>
                <a:cs typeface="Tahoma"/>
              </a:rPr>
              <a:t>tính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005FAE"/>
                </a:solidFill>
                <a:latin typeface="Tahoma"/>
                <a:cs typeface="Tahoma"/>
              </a:rPr>
              <a:t>năng</a:t>
            </a:r>
            <a:endParaRPr sz="1800" dirty="0">
              <a:latin typeface="Tahoma"/>
              <a:cs typeface="Tahoma"/>
            </a:endParaRPr>
          </a:p>
          <a:p>
            <a:pPr marL="12700" marR="21590" algn="just">
              <a:lnSpc>
                <a:spcPct val="114999"/>
              </a:lnSpc>
              <a:spcBef>
                <a:spcPts val="175"/>
              </a:spcBef>
              <a:buAutoNum type="arabicPeriod"/>
              <a:tabLst>
                <a:tab pos="172085" algn="l"/>
              </a:tabLst>
            </a:pPr>
            <a:r>
              <a:rPr sz="1100" b="1" spc="-45" dirty="0">
                <a:latin typeface="Tahoma"/>
                <a:cs typeface="Tahoma"/>
              </a:rPr>
              <a:t>Tra</a:t>
            </a:r>
            <a:r>
              <a:rPr sz="1100" b="1" dirty="0">
                <a:latin typeface="Tahoma"/>
                <a:cs typeface="Tahoma"/>
              </a:rPr>
              <a:t> </a:t>
            </a:r>
            <a:r>
              <a:rPr sz="1100" b="1" spc="-65" dirty="0">
                <a:latin typeface="Tahoma"/>
                <a:cs typeface="Tahoma"/>
              </a:rPr>
              <a:t>cứu</a:t>
            </a:r>
            <a:r>
              <a:rPr sz="1100" b="1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</a:t>
            </a:r>
            <a:r>
              <a:rPr sz="1100" b="1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phẩm</a:t>
            </a:r>
            <a:r>
              <a:rPr sz="1100" spc="-50" dirty="0">
                <a:latin typeface="Tahoma"/>
                <a:cs typeface="Tahoma"/>
              </a:rPr>
              <a:t>: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nhập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tra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cứu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phẩm: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Nhập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tay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phẩm,Quét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75" dirty="0">
                <a:latin typeface="Tahoma"/>
                <a:cs typeface="Tahoma"/>
              </a:rPr>
              <a:t>QR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Code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 dirty="0">
              <a:latin typeface="Tahoma"/>
              <a:cs typeface="Tahoma"/>
            </a:endParaRPr>
          </a:p>
          <a:p>
            <a:pPr marL="12700" marR="5080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0815" algn="l"/>
              </a:tabLst>
            </a:pPr>
            <a:r>
              <a:rPr sz="1100" b="1" spc="-35" dirty="0">
                <a:latin typeface="Tahoma"/>
                <a:cs typeface="Tahoma"/>
              </a:rPr>
              <a:t>Hiển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thị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10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 </a:t>
            </a:r>
            <a:r>
              <a:rPr sz="1100" b="1" spc="-50" dirty="0">
                <a:latin typeface="Tahoma"/>
                <a:cs typeface="Tahoma"/>
              </a:rPr>
              <a:t>phẩm</a:t>
            </a:r>
            <a:r>
              <a:rPr sz="1100" spc="-50" dirty="0">
                <a:latin typeface="Tahoma"/>
                <a:cs typeface="Tahoma"/>
              </a:rPr>
              <a:t>: </a:t>
            </a: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ở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giới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thiệu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chung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chứng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chất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lượng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mô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tả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đánh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giá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với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 dirty="0">
              <a:latin typeface="Tahoma"/>
              <a:cs typeface="Tahoma"/>
            </a:endParaRPr>
          </a:p>
          <a:p>
            <a:pPr marL="169545" indent="-157480" algn="just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170180" algn="l"/>
              </a:tabLst>
            </a:pPr>
            <a:r>
              <a:rPr sz="1100" b="1" spc="-35" dirty="0">
                <a:latin typeface="Tahoma"/>
                <a:cs typeface="Tahoma"/>
              </a:rPr>
              <a:t>Hiển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thị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công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75" dirty="0">
                <a:latin typeface="Tahoma"/>
                <a:cs typeface="Tahoma"/>
              </a:rPr>
              <a:t>ty</a:t>
            </a:r>
            <a:r>
              <a:rPr sz="1100" spc="-75" dirty="0">
                <a:latin typeface="Tahoma"/>
                <a:cs typeface="Tahoma"/>
              </a:rPr>
              <a:t>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ở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ảnh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ty.</a:t>
            </a:r>
            <a:endParaRPr sz="1100" dirty="0">
              <a:latin typeface="Tahoma"/>
              <a:cs typeface="Tahoma"/>
            </a:endParaRPr>
          </a:p>
          <a:p>
            <a:pPr marL="12700" marR="8255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0180" algn="l"/>
              </a:tabLst>
            </a:pPr>
            <a:r>
              <a:rPr sz="1100" b="1" spc="-35" dirty="0">
                <a:latin typeface="Tahoma"/>
                <a:cs typeface="Tahoma"/>
              </a:rPr>
              <a:t>Hiển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thị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và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xác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thực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truy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xuất</a:t>
            </a:r>
            <a:r>
              <a:rPr sz="1100" spc="-55" dirty="0">
                <a:latin typeface="Tahoma"/>
                <a:cs typeface="Tahoma"/>
              </a:rPr>
              <a:t>: </a:t>
            </a: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ở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ký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được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từng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đoạn.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xác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thực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ký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Blockchain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xem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xác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thực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hệ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thống.</a:t>
            </a:r>
            <a:endParaRPr sz="1100" dirty="0">
              <a:latin typeface="Tahoma"/>
              <a:cs typeface="Tahoma"/>
            </a:endParaRPr>
          </a:p>
          <a:p>
            <a:pPr marL="12700" marR="7620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5260" algn="l"/>
              </a:tabLst>
            </a:pPr>
            <a:r>
              <a:rPr sz="1100" b="1" spc="-35" dirty="0">
                <a:latin typeface="Tahoma"/>
                <a:cs typeface="Tahoma"/>
              </a:rPr>
              <a:t>Hiển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thị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và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cảnh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10" dirty="0">
                <a:latin typeface="Tahoma"/>
                <a:cs typeface="Tahoma"/>
              </a:rPr>
              <a:t>báo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số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lần</a:t>
            </a:r>
            <a:r>
              <a:rPr sz="1100" b="1" spc="2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quét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20" dirty="0">
                <a:latin typeface="Tahoma"/>
                <a:cs typeface="Tahoma"/>
              </a:rPr>
              <a:t>mã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truy</a:t>
            </a:r>
            <a:r>
              <a:rPr sz="1100" b="1" spc="20" dirty="0">
                <a:latin typeface="Tahoma"/>
                <a:cs typeface="Tahoma"/>
              </a:rPr>
              <a:t> </a:t>
            </a:r>
            <a:r>
              <a:rPr sz="1100" b="1" spc="-60" dirty="0">
                <a:latin typeface="Tahoma"/>
                <a:cs typeface="Tahoma"/>
              </a:rPr>
              <a:t>xuất</a:t>
            </a:r>
            <a:r>
              <a:rPr sz="1100" spc="-60" dirty="0">
                <a:latin typeface="Tahoma"/>
                <a:cs typeface="Tahoma"/>
              </a:rPr>
              <a:t>: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ở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1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số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lần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quét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1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1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phẩm, </a:t>
            </a:r>
            <a:r>
              <a:rPr sz="1100" spc="-33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báo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cảnh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báo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khi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số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lần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quét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vượt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mức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phép.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Người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có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thể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cấu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kích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hoạt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tính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năng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ứng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dụng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lý.</a:t>
            </a:r>
            <a:endParaRPr sz="1100" dirty="0">
              <a:latin typeface="Tahoma"/>
              <a:cs typeface="Tahoma"/>
            </a:endParaRPr>
          </a:p>
          <a:p>
            <a:pPr marL="12700" marR="12700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80340" algn="l"/>
              </a:tabLst>
            </a:pPr>
            <a:r>
              <a:rPr sz="1100" b="1" spc="-15" dirty="0">
                <a:latin typeface="Tahoma"/>
                <a:cs typeface="Tahoma"/>
              </a:rPr>
              <a:t>Đánh giá và Phản </a:t>
            </a:r>
            <a:r>
              <a:rPr sz="1100" b="1" spc="-60" dirty="0">
                <a:latin typeface="Tahoma"/>
                <a:cs typeface="Tahoma"/>
              </a:rPr>
              <a:t>hồi: </a:t>
            </a:r>
            <a:r>
              <a:rPr sz="1100" spc="50" dirty="0">
                <a:latin typeface="Tahoma"/>
                <a:cs typeface="Tahoma"/>
              </a:rPr>
              <a:t>Cho </a:t>
            </a:r>
            <a:r>
              <a:rPr sz="1100" spc="35" dirty="0">
                <a:latin typeface="Tahoma"/>
                <a:cs typeface="Tahoma"/>
              </a:rPr>
              <a:t>phép </a:t>
            </a:r>
            <a:r>
              <a:rPr sz="1100" spc="15" dirty="0">
                <a:latin typeface="Tahoma"/>
                <a:cs typeface="Tahoma"/>
              </a:rPr>
              <a:t>người </a:t>
            </a:r>
            <a:r>
              <a:rPr sz="1100" spc="40" dirty="0">
                <a:latin typeface="Tahoma"/>
                <a:cs typeface="Tahoma"/>
              </a:rPr>
              <a:t>dùng đánh </a:t>
            </a:r>
            <a:r>
              <a:rPr sz="1100" spc="45" dirty="0">
                <a:latin typeface="Tahoma"/>
                <a:cs typeface="Tahoma"/>
              </a:rPr>
              <a:t>giá </a:t>
            </a:r>
            <a:r>
              <a:rPr sz="1100" spc="50" dirty="0">
                <a:latin typeface="Tahoma"/>
                <a:cs typeface="Tahoma"/>
              </a:rPr>
              <a:t>và </a:t>
            </a:r>
            <a:r>
              <a:rPr sz="1100" spc="45" dirty="0">
                <a:latin typeface="Tahoma"/>
                <a:cs typeface="Tahoma"/>
              </a:rPr>
              <a:t>phản </a:t>
            </a:r>
            <a:r>
              <a:rPr sz="1100" spc="20" dirty="0">
                <a:latin typeface="Tahoma"/>
                <a:cs typeface="Tahoma"/>
              </a:rPr>
              <a:t>hồi </a:t>
            </a:r>
            <a:r>
              <a:rPr sz="1100" spc="50" dirty="0">
                <a:latin typeface="Tahoma"/>
                <a:cs typeface="Tahoma"/>
              </a:rPr>
              <a:t>các </a:t>
            </a:r>
            <a:r>
              <a:rPr sz="1100" spc="30" dirty="0">
                <a:latin typeface="Tahoma"/>
                <a:cs typeface="Tahoma"/>
              </a:rPr>
              <a:t>thông </a:t>
            </a:r>
            <a:r>
              <a:rPr sz="1100" spc="15" dirty="0">
                <a:latin typeface="Tahoma"/>
                <a:cs typeface="Tahoma"/>
              </a:rPr>
              <a:t>tin được </a:t>
            </a:r>
            <a:r>
              <a:rPr sz="1100" spc="20" dirty="0">
                <a:latin typeface="Tahoma"/>
                <a:cs typeface="Tahoma"/>
              </a:rPr>
              <a:t>hiển </a:t>
            </a:r>
            <a:r>
              <a:rPr sz="1100" spc="15" dirty="0">
                <a:latin typeface="Tahoma"/>
                <a:cs typeface="Tahoma"/>
              </a:rPr>
              <a:t>thị </a:t>
            </a:r>
            <a:r>
              <a:rPr sz="1100" spc="10" dirty="0">
                <a:latin typeface="Tahoma"/>
                <a:cs typeface="Tahoma"/>
              </a:rPr>
              <a:t>trên </a:t>
            </a:r>
            <a:r>
              <a:rPr sz="1100" spc="45" dirty="0">
                <a:latin typeface="Tahoma"/>
                <a:cs typeface="Tahoma"/>
              </a:rPr>
              <a:t>giao </a:t>
            </a:r>
            <a:r>
              <a:rPr sz="1100" spc="25" dirty="0">
                <a:latin typeface="Tahoma"/>
                <a:cs typeface="Tahoma"/>
              </a:rPr>
              <a:t>diện </a:t>
            </a:r>
            <a:r>
              <a:rPr sz="1100" spc="45" dirty="0">
                <a:latin typeface="Tahoma"/>
                <a:cs typeface="Tahoma"/>
              </a:rPr>
              <a:t>của </a:t>
            </a:r>
            <a:r>
              <a:rPr sz="1100" spc="35" dirty="0">
                <a:latin typeface="Tahoma"/>
                <a:cs typeface="Tahoma"/>
              </a:rPr>
              <a:t>cổng </a:t>
            </a:r>
            <a:r>
              <a:rPr sz="1100" spc="15" dirty="0">
                <a:latin typeface="Tahoma"/>
                <a:cs typeface="Tahoma"/>
              </a:rPr>
              <a:t>truy </a:t>
            </a:r>
            <a:r>
              <a:rPr sz="1100" spc="40" dirty="0">
                <a:latin typeface="Tahoma"/>
                <a:cs typeface="Tahoma"/>
              </a:rPr>
              <a:t>xuất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nguồn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gốc.</a:t>
            </a:r>
            <a:endParaRPr sz="1100" dirty="0">
              <a:latin typeface="Tahoma"/>
              <a:cs typeface="Tahoma"/>
            </a:endParaRPr>
          </a:p>
          <a:p>
            <a:pPr marL="12700" marR="22225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2085" algn="l"/>
              </a:tabLst>
            </a:pPr>
            <a:r>
              <a:rPr sz="1100" b="1" spc="-45" dirty="0">
                <a:latin typeface="Tahoma"/>
                <a:cs typeface="Tahoma"/>
              </a:rPr>
              <a:t>Tra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65" dirty="0">
                <a:latin typeface="Tahoma"/>
                <a:cs typeface="Tahoma"/>
              </a:rPr>
              <a:t>cứu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và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xác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minh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trên</a:t>
            </a:r>
            <a:r>
              <a:rPr sz="1100" b="1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Blockchain: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Mỗi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đoạn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đều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được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qua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ứng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dụng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di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động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lưu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trữ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nền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tảng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Blockchain.</a:t>
            </a:r>
            <a:endParaRPr sz="1100" dirty="0">
              <a:latin typeface="Tahoma"/>
              <a:cs typeface="Tahoma"/>
            </a:endParaRPr>
          </a:p>
          <a:p>
            <a:pPr marL="12700" marR="13335" algn="just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83515" algn="l"/>
              </a:tabLst>
            </a:pPr>
            <a:r>
              <a:rPr sz="1100" b="1" spc="-15" dirty="0">
                <a:latin typeface="Tahoma"/>
                <a:cs typeface="Tahoma"/>
              </a:rPr>
              <a:t>Giao </a:t>
            </a:r>
            <a:r>
              <a:rPr sz="1100" b="1" spc="-40" dirty="0">
                <a:latin typeface="Tahoma"/>
                <a:cs typeface="Tahoma"/>
              </a:rPr>
              <a:t>diện </a:t>
            </a:r>
            <a:r>
              <a:rPr sz="1100" b="1" spc="5" dirty="0">
                <a:latin typeface="Tahoma"/>
                <a:cs typeface="Tahoma"/>
              </a:rPr>
              <a:t>đa </a:t>
            </a:r>
            <a:r>
              <a:rPr sz="1100" b="1" spc="-30" dirty="0">
                <a:latin typeface="Tahoma"/>
                <a:cs typeface="Tahoma"/>
              </a:rPr>
              <a:t>ngôn </a:t>
            </a:r>
            <a:r>
              <a:rPr sz="1100" b="1" spc="-70" dirty="0">
                <a:latin typeface="Tahoma"/>
                <a:cs typeface="Tahoma"/>
              </a:rPr>
              <a:t>ngữ: </a:t>
            </a:r>
            <a:r>
              <a:rPr sz="1100" spc="50" dirty="0">
                <a:latin typeface="Tahoma"/>
                <a:cs typeface="Tahoma"/>
              </a:rPr>
              <a:t>Cho </a:t>
            </a:r>
            <a:r>
              <a:rPr sz="1100" spc="35" dirty="0">
                <a:latin typeface="Tahoma"/>
                <a:cs typeface="Tahoma"/>
              </a:rPr>
              <a:t>phép </a:t>
            </a:r>
            <a:r>
              <a:rPr sz="1100" spc="15" dirty="0">
                <a:latin typeface="Tahoma"/>
                <a:cs typeface="Tahoma"/>
              </a:rPr>
              <a:t>người </a:t>
            </a:r>
            <a:r>
              <a:rPr sz="1100" spc="40" dirty="0">
                <a:latin typeface="Tahoma"/>
                <a:cs typeface="Tahoma"/>
              </a:rPr>
              <a:t>dùng </a:t>
            </a:r>
            <a:r>
              <a:rPr sz="1100" spc="25" dirty="0">
                <a:latin typeface="Tahoma"/>
                <a:cs typeface="Tahoma"/>
              </a:rPr>
              <a:t>lựa </a:t>
            </a:r>
            <a:r>
              <a:rPr sz="1100" spc="30" dirty="0">
                <a:latin typeface="Tahoma"/>
                <a:cs typeface="Tahoma"/>
              </a:rPr>
              <a:t>chọn </a:t>
            </a:r>
            <a:r>
              <a:rPr sz="1100" spc="35" dirty="0">
                <a:latin typeface="Tahoma"/>
                <a:cs typeface="Tahoma"/>
              </a:rPr>
              <a:t>ngôn </a:t>
            </a:r>
            <a:r>
              <a:rPr sz="1100" spc="20" dirty="0">
                <a:latin typeface="Tahoma"/>
                <a:cs typeface="Tahoma"/>
              </a:rPr>
              <a:t>ngữ hiển </a:t>
            </a:r>
            <a:r>
              <a:rPr sz="1100" spc="15" dirty="0">
                <a:latin typeface="Tahoma"/>
                <a:cs typeface="Tahoma"/>
              </a:rPr>
              <a:t>thị </a:t>
            </a:r>
            <a:r>
              <a:rPr sz="1100" spc="20" dirty="0">
                <a:latin typeface="Tahoma"/>
                <a:cs typeface="Tahoma"/>
              </a:rPr>
              <a:t>đối </a:t>
            </a:r>
            <a:r>
              <a:rPr sz="1100" spc="15" dirty="0">
                <a:latin typeface="Tahoma"/>
                <a:cs typeface="Tahoma"/>
              </a:rPr>
              <a:t>với </a:t>
            </a:r>
            <a:r>
              <a:rPr sz="1100" spc="50" dirty="0">
                <a:latin typeface="Tahoma"/>
                <a:cs typeface="Tahoma"/>
              </a:rPr>
              <a:t>các </a:t>
            </a:r>
            <a:r>
              <a:rPr sz="1100" spc="30" dirty="0">
                <a:latin typeface="Tahoma"/>
                <a:cs typeface="Tahoma"/>
              </a:rPr>
              <a:t>thông </a:t>
            </a:r>
            <a:r>
              <a:rPr sz="1100" spc="15" dirty="0">
                <a:latin typeface="Tahoma"/>
                <a:cs typeface="Tahoma"/>
              </a:rPr>
              <a:t>tin được </a:t>
            </a:r>
            <a:r>
              <a:rPr sz="1100" spc="20" dirty="0">
                <a:latin typeface="Tahoma"/>
                <a:cs typeface="Tahoma"/>
              </a:rPr>
              <a:t>hiển </a:t>
            </a:r>
            <a:r>
              <a:rPr sz="1100" spc="15" dirty="0">
                <a:latin typeface="Tahoma"/>
                <a:cs typeface="Tahoma"/>
              </a:rPr>
              <a:t>thị </a:t>
            </a:r>
            <a:r>
              <a:rPr sz="1100" spc="10" dirty="0">
                <a:latin typeface="Tahoma"/>
                <a:cs typeface="Tahoma"/>
              </a:rPr>
              <a:t>trên </a:t>
            </a:r>
            <a:r>
              <a:rPr sz="1100" spc="45" dirty="0">
                <a:latin typeface="Tahoma"/>
                <a:cs typeface="Tahoma"/>
              </a:rPr>
              <a:t>giao </a:t>
            </a:r>
            <a:r>
              <a:rPr sz="1100" spc="25" dirty="0">
                <a:latin typeface="Tahoma"/>
                <a:cs typeface="Tahoma"/>
              </a:rPr>
              <a:t>diện </a:t>
            </a:r>
            <a:r>
              <a:rPr sz="1100" spc="45" dirty="0">
                <a:latin typeface="Tahoma"/>
                <a:cs typeface="Tahoma"/>
              </a:rPr>
              <a:t>của </a:t>
            </a:r>
            <a:r>
              <a:rPr sz="1100" spc="5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Cồng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nguồn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gốc.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360" algn="l"/>
              </a:tabLst>
            </a:pPr>
            <a:r>
              <a:rPr spc="-315" dirty="0"/>
              <a:t>I.	</a:t>
            </a:r>
            <a:r>
              <a:rPr spc="-5" dirty="0"/>
              <a:t>CỔNG</a:t>
            </a:r>
            <a:r>
              <a:rPr spc="-55" dirty="0"/>
              <a:t> </a:t>
            </a:r>
            <a:r>
              <a:rPr spc="-40" dirty="0"/>
              <a:t>TRUY</a:t>
            </a:r>
            <a:r>
              <a:rPr spc="-50" dirty="0"/>
              <a:t> </a:t>
            </a:r>
            <a:r>
              <a:rPr spc="-30" dirty="0"/>
              <a:t>XUẤT</a:t>
            </a:r>
            <a:r>
              <a:rPr spc="-50" dirty="0"/>
              <a:t> </a:t>
            </a:r>
            <a:r>
              <a:rPr spc="-10" dirty="0"/>
              <a:t>NGUỒN</a:t>
            </a:r>
            <a:r>
              <a:rPr spc="-50" dirty="0"/>
              <a:t> </a:t>
            </a:r>
            <a:r>
              <a:rPr spc="20" dirty="0"/>
              <a:t>GỐC</a:t>
            </a:r>
            <a:r>
              <a:rPr spc="-55" dirty="0"/>
              <a:t> </a:t>
            </a:r>
            <a:r>
              <a:rPr spc="40" dirty="0"/>
              <a:t>SẢN</a:t>
            </a:r>
            <a:r>
              <a:rPr spc="-50" dirty="0"/>
              <a:t> </a:t>
            </a:r>
            <a:r>
              <a:rPr spc="20" dirty="0"/>
              <a:t>PHẨM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3081" y="1153218"/>
            <a:ext cx="8380730" cy="3249295"/>
            <a:chOff x="353081" y="1153218"/>
            <a:chExt cx="8380730" cy="3249295"/>
          </a:xfrm>
        </p:grpSpPr>
        <p:sp>
          <p:nvSpPr>
            <p:cNvPr id="5" name="object 5"/>
            <p:cNvSpPr/>
            <p:nvPr/>
          </p:nvSpPr>
          <p:spPr>
            <a:xfrm>
              <a:off x="353081" y="1153218"/>
              <a:ext cx="8380730" cy="3249295"/>
            </a:xfrm>
            <a:custGeom>
              <a:avLst/>
              <a:gdLst/>
              <a:ahLst/>
              <a:cxnLst/>
              <a:rect l="l" t="t" r="r" b="b"/>
              <a:pathLst>
                <a:path w="8380730" h="3249295">
                  <a:moveTo>
                    <a:pt x="8235599" y="3248699"/>
                  </a:moveTo>
                  <a:lnTo>
                    <a:pt x="144599" y="3248699"/>
                  </a:lnTo>
                  <a:lnTo>
                    <a:pt x="98894" y="3241328"/>
                  </a:lnTo>
                  <a:lnTo>
                    <a:pt x="59200" y="3220800"/>
                  </a:lnTo>
                  <a:lnTo>
                    <a:pt x="27899" y="3189499"/>
                  </a:lnTo>
                  <a:lnTo>
                    <a:pt x="7371" y="3149805"/>
                  </a:lnTo>
                  <a:lnTo>
                    <a:pt x="0" y="3104100"/>
                  </a:lnTo>
                  <a:lnTo>
                    <a:pt x="0" y="144599"/>
                  </a:lnTo>
                  <a:lnTo>
                    <a:pt x="7371" y="98894"/>
                  </a:lnTo>
                  <a:lnTo>
                    <a:pt x="27899" y="59200"/>
                  </a:lnTo>
                  <a:lnTo>
                    <a:pt x="59200" y="27899"/>
                  </a:lnTo>
                  <a:lnTo>
                    <a:pt x="98894" y="7371"/>
                  </a:lnTo>
                  <a:lnTo>
                    <a:pt x="144599" y="0"/>
                  </a:lnTo>
                  <a:lnTo>
                    <a:pt x="8235599" y="0"/>
                  </a:lnTo>
                  <a:lnTo>
                    <a:pt x="8290936" y="11006"/>
                  </a:lnTo>
                  <a:lnTo>
                    <a:pt x="8337847" y="42352"/>
                  </a:lnTo>
                  <a:lnTo>
                    <a:pt x="8369193" y="89263"/>
                  </a:lnTo>
                  <a:lnTo>
                    <a:pt x="8380199" y="144599"/>
                  </a:lnTo>
                  <a:lnTo>
                    <a:pt x="8380199" y="3104100"/>
                  </a:lnTo>
                  <a:lnTo>
                    <a:pt x="8372828" y="3149805"/>
                  </a:lnTo>
                  <a:lnTo>
                    <a:pt x="8352300" y="3189499"/>
                  </a:lnTo>
                  <a:lnTo>
                    <a:pt x="8320998" y="3220800"/>
                  </a:lnTo>
                  <a:lnTo>
                    <a:pt x="8281304" y="3241328"/>
                  </a:lnTo>
                  <a:lnTo>
                    <a:pt x="8235599" y="3248699"/>
                  </a:lnTo>
                  <a:close/>
                </a:path>
              </a:pathLst>
            </a:custGeom>
            <a:solidFill>
              <a:srgbClr val="D9EAD3">
                <a:alpha val="2904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6637" y="1643924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6637" y="1643924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0" y="71451"/>
                  </a:move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24439" y="1754262"/>
            <a:ext cx="1302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1.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70" dirty="0">
                <a:latin typeface="Tahoma"/>
                <a:cs typeface="Tahoma"/>
              </a:rPr>
              <a:t>Báo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cáo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thống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kê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1874" y="2192118"/>
            <a:ext cx="3528060" cy="438784"/>
            <a:chOff x="601874" y="2192118"/>
            <a:chExt cx="3528060" cy="438784"/>
          </a:xfrm>
        </p:grpSpPr>
        <p:sp>
          <p:nvSpPr>
            <p:cNvPr id="10" name="object 10"/>
            <p:cNvSpPr/>
            <p:nvPr/>
          </p:nvSpPr>
          <p:spPr>
            <a:xfrm>
              <a:off x="606637" y="2196881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6637" y="2196881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0" y="71451"/>
                  </a:move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24439" y="2307218"/>
            <a:ext cx="23247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2.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Loại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phẩm/Mặt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1874" y="2745075"/>
            <a:ext cx="3528060" cy="438784"/>
            <a:chOff x="601874" y="2745075"/>
            <a:chExt cx="3528060" cy="438784"/>
          </a:xfrm>
        </p:grpSpPr>
        <p:sp>
          <p:nvSpPr>
            <p:cNvPr id="14" name="object 14"/>
            <p:cNvSpPr/>
            <p:nvPr/>
          </p:nvSpPr>
          <p:spPr>
            <a:xfrm>
              <a:off x="606637" y="2749837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6637" y="2749837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5" h="429260">
                  <a:moveTo>
                    <a:pt x="0" y="71451"/>
                  </a:move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89" y="12004"/>
                  </a:lnTo>
                  <a:lnTo>
                    <a:pt x="3512661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4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24439" y="2860174"/>
            <a:ext cx="24155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3.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Vùng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xuất/Vùng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trồng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6612" y="3298031"/>
            <a:ext cx="3498850" cy="438784"/>
            <a:chOff x="616612" y="3298031"/>
            <a:chExt cx="3498850" cy="438784"/>
          </a:xfrm>
        </p:grpSpPr>
        <p:sp>
          <p:nvSpPr>
            <p:cNvPr id="18" name="object 18"/>
            <p:cNvSpPr/>
            <p:nvPr/>
          </p:nvSpPr>
          <p:spPr>
            <a:xfrm>
              <a:off x="621375" y="3302793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34172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89" y="12004"/>
                  </a:lnTo>
                  <a:lnTo>
                    <a:pt x="3483261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4" y="385060"/>
                  </a:lnTo>
                  <a:lnTo>
                    <a:pt x="3467772" y="407772"/>
                  </a:lnTo>
                  <a:lnTo>
                    <a:pt x="3445060" y="423085"/>
                  </a:lnTo>
                  <a:lnTo>
                    <a:pt x="34172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1375" y="3302793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0" y="71451"/>
                  </a:moveTo>
                  <a:lnTo>
                    <a:pt x="5615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89" y="12004"/>
                  </a:lnTo>
                  <a:lnTo>
                    <a:pt x="3483261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4" y="385060"/>
                  </a:lnTo>
                  <a:lnTo>
                    <a:pt x="3467772" y="407772"/>
                  </a:lnTo>
                  <a:lnTo>
                    <a:pt x="3445060" y="423085"/>
                  </a:lnTo>
                  <a:lnTo>
                    <a:pt x="34172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39177" y="3413130"/>
            <a:ext cx="17970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4.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Nhân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viên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nội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bộ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48287" y="911499"/>
            <a:ext cx="3781425" cy="438784"/>
            <a:chOff x="348287" y="911499"/>
            <a:chExt cx="3781425" cy="438784"/>
          </a:xfrm>
        </p:grpSpPr>
        <p:sp>
          <p:nvSpPr>
            <p:cNvPr id="22" name="object 22"/>
            <p:cNvSpPr/>
            <p:nvPr/>
          </p:nvSpPr>
          <p:spPr>
            <a:xfrm>
              <a:off x="353060" y="915682"/>
              <a:ext cx="3771900" cy="429259"/>
            </a:xfrm>
            <a:custGeom>
              <a:avLst/>
              <a:gdLst/>
              <a:ahLst/>
              <a:cxnLst/>
              <a:rect l="l" t="t" r="r" b="b"/>
              <a:pathLst>
                <a:path w="3771900" h="429259">
                  <a:moveTo>
                    <a:pt x="3771633" y="0"/>
                  </a:moveTo>
                  <a:lnTo>
                    <a:pt x="12" y="0"/>
                  </a:lnTo>
                  <a:lnTo>
                    <a:pt x="12" y="1270"/>
                  </a:lnTo>
                  <a:lnTo>
                    <a:pt x="0" y="429260"/>
                  </a:lnTo>
                  <a:lnTo>
                    <a:pt x="3771633" y="429260"/>
                  </a:lnTo>
                  <a:lnTo>
                    <a:pt x="3771633" y="1270"/>
                  </a:lnTo>
                  <a:lnTo>
                    <a:pt x="3771633" y="0"/>
                  </a:lnTo>
                  <a:close/>
                </a:path>
              </a:pathLst>
            </a:custGeom>
            <a:solidFill>
              <a:srgbClr val="005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53049" y="916262"/>
              <a:ext cx="3771900" cy="429259"/>
            </a:xfrm>
            <a:custGeom>
              <a:avLst/>
              <a:gdLst/>
              <a:ahLst/>
              <a:cxnLst/>
              <a:rect l="l" t="t" r="r" b="b"/>
              <a:pathLst>
                <a:path w="3771900" h="429259">
                  <a:moveTo>
                    <a:pt x="31" y="31"/>
                  </a:moveTo>
                  <a:lnTo>
                    <a:pt x="3771631" y="31"/>
                  </a:lnTo>
                  <a:lnTo>
                    <a:pt x="3771631" y="428731"/>
                  </a:lnTo>
                  <a:lnTo>
                    <a:pt x="31" y="428731"/>
                  </a:lnTo>
                  <a:lnTo>
                    <a:pt x="31" y="31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53065" y="1006056"/>
            <a:ext cx="3771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0" b="1" spc="25" dirty="0">
                <a:solidFill>
                  <a:srgbClr val="FFFFFF"/>
                </a:solidFill>
                <a:latin typeface="Tahoma"/>
                <a:cs typeface="Tahoma"/>
              </a:rPr>
              <a:t>ANH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Á</a:t>
            </a:r>
            <a:r>
              <a:rPr sz="1400" b="1" spc="15" dirty="0">
                <a:solidFill>
                  <a:srgbClr val="FFFFFF"/>
                </a:solidFill>
                <a:latin typeface="Tahoma"/>
                <a:cs typeface="Tahoma"/>
              </a:rPr>
              <a:t>CH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Tahoma"/>
                <a:cs typeface="Tahoma"/>
              </a:rPr>
              <a:t>NHÓM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TÍNH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NĂNG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6612" y="3850987"/>
            <a:ext cx="3498850" cy="438784"/>
            <a:chOff x="616612" y="3850987"/>
            <a:chExt cx="3498850" cy="438784"/>
          </a:xfrm>
        </p:grpSpPr>
        <p:sp>
          <p:nvSpPr>
            <p:cNvPr id="26" name="object 26"/>
            <p:cNvSpPr/>
            <p:nvPr/>
          </p:nvSpPr>
          <p:spPr>
            <a:xfrm>
              <a:off x="621375" y="3855749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3417248" y="428699"/>
                  </a:moveTo>
                  <a:lnTo>
                    <a:pt x="71451" y="428699"/>
                  </a:lnTo>
                  <a:lnTo>
                    <a:pt x="43639" y="423084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5" y="43639"/>
                  </a:lnTo>
                  <a:lnTo>
                    <a:pt x="20927" y="20927"/>
                  </a:lnTo>
                  <a:lnTo>
                    <a:pt x="43639" y="5615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89" y="12004"/>
                  </a:lnTo>
                  <a:lnTo>
                    <a:pt x="3483261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4" y="385060"/>
                  </a:lnTo>
                  <a:lnTo>
                    <a:pt x="3467772" y="407772"/>
                  </a:lnTo>
                  <a:lnTo>
                    <a:pt x="3445060" y="423084"/>
                  </a:lnTo>
                  <a:lnTo>
                    <a:pt x="34172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1375" y="3855749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0" y="71451"/>
                  </a:moveTo>
                  <a:lnTo>
                    <a:pt x="5615" y="43639"/>
                  </a:lnTo>
                  <a:lnTo>
                    <a:pt x="20927" y="20927"/>
                  </a:lnTo>
                  <a:lnTo>
                    <a:pt x="43639" y="5615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89" y="12004"/>
                  </a:lnTo>
                  <a:lnTo>
                    <a:pt x="3483261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4" y="385060"/>
                  </a:lnTo>
                  <a:lnTo>
                    <a:pt x="3467772" y="407772"/>
                  </a:lnTo>
                  <a:lnTo>
                    <a:pt x="3445060" y="423084"/>
                  </a:lnTo>
                  <a:lnTo>
                    <a:pt x="3417248" y="428699"/>
                  </a:lnTo>
                  <a:lnTo>
                    <a:pt x="71451" y="428699"/>
                  </a:lnTo>
                  <a:lnTo>
                    <a:pt x="43639" y="423084"/>
                  </a:lnTo>
                  <a:lnTo>
                    <a:pt x="20927" y="407772"/>
                  </a:lnTo>
                  <a:lnTo>
                    <a:pt x="5615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39177" y="3966086"/>
            <a:ext cx="19037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5.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Ǫuy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543743" y="1639162"/>
            <a:ext cx="3528060" cy="438784"/>
            <a:chOff x="4543743" y="1639162"/>
            <a:chExt cx="3528060" cy="438784"/>
          </a:xfrm>
        </p:grpSpPr>
        <p:sp>
          <p:nvSpPr>
            <p:cNvPr id="30" name="object 30"/>
            <p:cNvSpPr/>
            <p:nvPr/>
          </p:nvSpPr>
          <p:spPr>
            <a:xfrm>
              <a:off x="4548506" y="1643925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48506" y="1643925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0" y="71451"/>
                  </a:move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00423" y="1769795"/>
            <a:ext cx="3187092" cy="18165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70"/>
              </a:spcBef>
            </a:pPr>
            <a:r>
              <a:rPr sz="1100" spc="-10" dirty="0">
                <a:latin typeface="Tahoma"/>
                <a:cs typeface="Tahoma"/>
              </a:rPr>
              <a:t>6.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Khách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mua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&amp;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phân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phối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543743" y="2192118"/>
            <a:ext cx="3528060" cy="438784"/>
            <a:chOff x="4543743" y="2192118"/>
            <a:chExt cx="3528060" cy="438784"/>
          </a:xfrm>
        </p:grpSpPr>
        <p:sp>
          <p:nvSpPr>
            <p:cNvPr id="34" name="object 34"/>
            <p:cNvSpPr/>
            <p:nvPr/>
          </p:nvSpPr>
          <p:spPr>
            <a:xfrm>
              <a:off x="4548506" y="2196881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48506" y="2196881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0" y="71451"/>
                  </a:move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800423" y="2306558"/>
            <a:ext cx="2072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7.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Lập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lịch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nhắc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lịch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543743" y="2745075"/>
            <a:ext cx="3528060" cy="438784"/>
            <a:chOff x="4543743" y="2745075"/>
            <a:chExt cx="3528060" cy="438784"/>
          </a:xfrm>
        </p:grpSpPr>
        <p:sp>
          <p:nvSpPr>
            <p:cNvPr id="38" name="object 38"/>
            <p:cNvSpPr/>
            <p:nvPr/>
          </p:nvSpPr>
          <p:spPr>
            <a:xfrm>
              <a:off x="4548506" y="2749837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34466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548506" y="2749837"/>
              <a:ext cx="3518535" cy="429259"/>
            </a:xfrm>
            <a:custGeom>
              <a:avLst/>
              <a:gdLst/>
              <a:ahLst/>
              <a:cxnLst/>
              <a:rect l="l" t="t" r="r" b="b"/>
              <a:pathLst>
                <a:path w="3518534" h="429260">
                  <a:moveTo>
                    <a:pt x="0" y="71451"/>
                  </a:move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46648" y="0"/>
                  </a:lnTo>
                  <a:lnTo>
                    <a:pt x="3486290" y="12004"/>
                  </a:lnTo>
                  <a:lnTo>
                    <a:pt x="3512660" y="44108"/>
                  </a:lnTo>
                  <a:lnTo>
                    <a:pt x="3518099" y="71451"/>
                  </a:lnTo>
                  <a:lnTo>
                    <a:pt x="3518099" y="357248"/>
                  </a:lnTo>
                  <a:lnTo>
                    <a:pt x="3512485" y="385060"/>
                  </a:lnTo>
                  <a:lnTo>
                    <a:pt x="3497172" y="407772"/>
                  </a:lnTo>
                  <a:lnTo>
                    <a:pt x="3474460" y="423085"/>
                  </a:lnTo>
                  <a:lnTo>
                    <a:pt x="34466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807871" y="2876826"/>
            <a:ext cx="22536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8.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75" dirty="0">
                <a:latin typeface="Tahoma"/>
                <a:cs typeface="Tahoma"/>
              </a:rPr>
              <a:t>ǪR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558481" y="3298031"/>
            <a:ext cx="3498850" cy="438784"/>
            <a:chOff x="4558481" y="3298031"/>
            <a:chExt cx="3498850" cy="438784"/>
          </a:xfrm>
        </p:grpSpPr>
        <p:sp>
          <p:nvSpPr>
            <p:cNvPr id="42" name="object 42"/>
            <p:cNvSpPr/>
            <p:nvPr/>
          </p:nvSpPr>
          <p:spPr>
            <a:xfrm>
              <a:off x="4563243" y="3302793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3417248" y="428699"/>
                  </a:move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90" y="12004"/>
                  </a:lnTo>
                  <a:lnTo>
                    <a:pt x="3483260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5" y="385060"/>
                  </a:lnTo>
                  <a:lnTo>
                    <a:pt x="3467772" y="407772"/>
                  </a:lnTo>
                  <a:lnTo>
                    <a:pt x="3445060" y="423085"/>
                  </a:lnTo>
                  <a:lnTo>
                    <a:pt x="34172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563243" y="3302793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0" y="71451"/>
                  </a:moveTo>
                  <a:lnTo>
                    <a:pt x="5614" y="43639"/>
                  </a:lnTo>
                  <a:lnTo>
                    <a:pt x="20927" y="20927"/>
                  </a:lnTo>
                  <a:lnTo>
                    <a:pt x="43639" y="5614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90" y="12004"/>
                  </a:lnTo>
                  <a:lnTo>
                    <a:pt x="3483260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5" y="385060"/>
                  </a:lnTo>
                  <a:lnTo>
                    <a:pt x="3467772" y="407772"/>
                  </a:lnTo>
                  <a:lnTo>
                    <a:pt x="3445060" y="423085"/>
                  </a:lnTo>
                  <a:lnTo>
                    <a:pt x="3417248" y="428699"/>
                  </a:lnTo>
                  <a:lnTo>
                    <a:pt x="71451" y="428699"/>
                  </a:lnTo>
                  <a:lnTo>
                    <a:pt x="43639" y="423085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807871" y="3420902"/>
            <a:ext cx="2176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ahoma"/>
                <a:cs typeface="Tahoma"/>
              </a:rPr>
              <a:t>9.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Ǫuản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báo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nội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bộ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cơ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sở</a:t>
            </a:r>
            <a:endParaRPr sz="1100" dirty="0">
              <a:latin typeface="Tahoma"/>
              <a:cs typeface="Tahoma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558481" y="3850987"/>
            <a:ext cx="3498850" cy="438784"/>
            <a:chOff x="4558481" y="3850987"/>
            <a:chExt cx="3498850" cy="438784"/>
          </a:xfrm>
        </p:grpSpPr>
        <p:sp>
          <p:nvSpPr>
            <p:cNvPr id="46" name="object 46"/>
            <p:cNvSpPr/>
            <p:nvPr/>
          </p:nvSpPr>
          <p:spPr>
            <a:xfrm>
              <a:off x="4563243" y="3855749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3417248" y="428699"/>
                  </a:moveTo>
                  <a:lnTo>
                    <a:pt x="71451" y="428699"/>
                  </a:lnTo>
                  <a:lnTo>
                    <a:pt x="43639" y="423084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lnTo>
                    <a:pt x="5614" y="43639"/>
                  </a:lnTo>
                  <a:lnTo>
                    <a:pt x="20927" y="20927"/>
                  </a:lnTo>
                  <a:lnTo>
                    <a:pt x="43639" y="5615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90" y="12004"/>
                  </a:lnTo>
                  <a:lnTo>
                    <a:pt x="3483260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5" y="385060"/>
                  </a:lnTo>
                  <a:lnTo>
                    <a:pt x="3467772" y="407772"/>
                  </a:lnTo>
                  <a:lnTo>
                    <a:pt x="3445060" y="423084"/>
                  </a:lnTo>
                  <a:lnTo>
                    <a:pt x="3417248" y="428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63243" y="3855749"/>
              <a:ext cx="3489325" cy="429259"/>
            </a:xfrm>
            <a:custGeom>
              <a:avLst/>
              <a:gdLst/>
              <a:ahLst/>
              <a:cxnLst/>
              <a:rect l="l" t="t" r="r" b="b"/>
              <a:pathLst>
                <a:path w="3489325" h="429260">
                  <a:moveTo>
                    <a:pt x="0" y="71451"/>
                  </a:moveTo>
                  <a:lnTo>
                    <a:pt x="5614" y="43639"/>
                  </a:lnTo>
                  <a:lnTo>
                    <a:pt x="20927" y="20927"/>
                  </a:lnTo>
                  <a:lnTo>
                    <a:pt x="43639" y="5615"/>
                  </a:lnTo>
                  <a:lnTo>
                    <a:pt x="71451" y="0"/>
                  </a:lnTo>
                  <a:lnTo>
                    <a:pt x="3417248" y="0"/>
                  </a:lnTo>
                  <a:lnTo>
                    <a:pt x="3456890" y="12004"/>
                  </a:lnTo>
                  <a:lnTo>
                    <a:pt x="3483260" y="44108"/>
                  </a:lnTo>
                  <a:lnTo>
                    <a:pt x="3488699" y="71451"/>
                  </a:lnTo>
                  <a:lnTo>
                    <a:pt x="3488699" y="357248"/>
                  </a:lnTo>
                  <a:lnTo>
                    <a:pt x="3483085" y="385060"/>
                  </a:lnTo>
                  <a:lnTo>
                    <a:pt x="3467772" y="407772"/>
                  </a:lnTo>
                  <a:lnTo>
                    <a:pt x="3445060" y="423084"/>
                  </a:lnTo>
                  <a:lnTo>
                    <a:pt x="3417248" y="428699"/>
                  </a:lnTo>
                  <a:lnTo>
                    <a:pt x="71451" y="428699"/>
                  </a:lnTo>
                  <a:lnTo>
                    <a:pt x="43639" y="423084"/>
                  </a:lnTo>
                  <a:lnTo>
                    <a:pt x="20927" y="407772"/>
                  </a:lnTo>
                  <a:lnTo>
                    <a:pt x="5614" y="385060"/>
                  </a:lnTo>
                  <a:lnTo>
                    <a:pt x="0" y="357248"/>
                  </a:lnTo>
                  <a:lnTo>
                    <a:pt x="0" y="71451"/>
                  </a:lnTo>
                  <a:close/>
                </a:path>
              </a:pathLst>
            </a:custGeom>
            <a:ln w="9524">
              <a:solidFill>
                <a:srgbClr val="005F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798704" y="3966086"/>
            <a:ext cx="17259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latin typeface="Tahoma"/>
                <a:cs typeface="Tahoma"/>
              </a:rPr>
              <a:t>10.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đa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ngôn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ngữ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xfrm>
            <a:off x="648909" y="246257"/>
            <a:ext cx="3533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9259" algn="l"/>
              </a:tabLst>
            </a:pPr>
            <a:r>
              <a:rPr spc="-370" dirty="0"/>
              <a:t>II.	</a:t>
            </a:r>
            <a:r>
              <a:rPr spc="-55" dirty="0"/>
              <a:t>ỨNG</a:t>
            </a:r>
            <a:r>
              <a:rPr spc="-80" dirty="0"/>
              <a:t> </a:t>
            </a:r>
            <a:r>
              <a:rPr spc="-10" dirty="0"/>
              <a:t>DỤNG</a:t>
            </a:r>
            <a:r>
              <a:rPr spc="-80" dirty="0"/>
              <a:t> </a:t>
            </a:r>
            <a:r>
              <a:rPr spc="35" dirty="0"/>
              <a:t>QUẢN</a:t>
            </a:r>
            <a:r>
              <a:rPr spc="-75" dirty="0"/>
              <a:t> </a:t>
            </a:r>
            <a:r>
              <a:rPr spc="-215" dirty="0"/>
              <a:t>LÝ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862" y="253055"/>
            <a:ext cx="2289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110" algn="l"/>
              </a:tabLst>
            </a:pPr>
            <a:r>
              <a:rPr sz="1800" spc="-90" dirty="0"/>
              <a:t>1.	</a:t>
            </a:r>
            <a:r>
              <a:rPr sz="1800" spc="-5" dirty="0"/>
              <a:t>Báo</a:t>
            </a:r>
            <a:r>
              <a:rPr sz="1800" spc="-55" dirty="0"/>
              <a:t> </a:t>
            </a:r>
            <a:r>
              <a:rPr sz="1800" spc="-20" dirty="0"/>
              <a:t>cáo</a:t>
            </a:r>
            <a:r>
              <a:rPr sz="1800" spc="-55" dirty="0"/>
              <a:t> thống </a:t>
            </a:r>
            <a:r>
              <a:rPr sz="1800" spc="-95" dirty="0"/>
              <a:t>kê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62" y="698550"/>
            <a:ext cx="526542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thống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kê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lượt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quét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gian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trí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địa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lý.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số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ảnh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hưởng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hoạt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động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TXNG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doanh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nghiệp.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124" y="1122075"/>
            <a:ext cx="6349323" cy="35473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600" y="278130"/>
            <a:ext cx="391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2.</a:t>
            </a:r>
            <a:r>
              <a:rPr sz="1800" spc="-35" dirty="0"/>
              <a:t> </a:t>
            </a:r>
            <a:r>
              <a:rPr sz="1800" spc="-25" dirty="0"/>
              <a:t>Quản</a:t>
            </a:r>
            <a:r>
              <a:rPr sz="1800" spc="-35" dirty="0"/>
              <a:t> </a:t>
            </a:r>
            <a:r>
              <a:rPr sz="1800" spc="-70" dirty="0"/>
              <a:t>lý</a:t>
            </a:r>
            <a:r>
              <a:rPr sz="1800" spc="-35" dirty="0"/>
              <a:t> L</a:t>
            </a:r>
            <a:r>
              <a:rPr sz="1800" spc="-30" dirty="0"/>
              <a:t>oại</a:t>
            </a:r>
            <a:r>
              <a:rPr sz="1800" spc="-35" dirty="0"/>
              <a:t> </a:t>
            </a:r>
            <a:r>
              <a:rPr sz="1800" spc="-20" dirty="0"/>
              <a:t>sản</a:t>
            </a:r>
            <a:r>
              <a:rPr sz="1800" spc="-35" dirty="0"/>
              <a:t> </a:t>
            </a:r>
            <a:r>
              <a:rPr sz="1800" spc="-95" dirty="0"/>
              <a:t>phẩm/Mặt</a:t>
            </a:r>
            <a:r>
              <a:rPr sz="1800" spc="-35" dirty="0"/>
              <a:t> </a:t>
            </a:r>
            <a:r>
              <a:rPr sz="1800" spc="-30" dirty="0"/>
              <a:t>hàng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75" y="673475"/>
            <a:ext cx="820864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cập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190"/>
              </a:lnSpc>
              <a:buAutoNum type="arabicPeriod"/>
              <a:tabLst>
                <a:tab pos="165735" algn="l"/>
              </a:tabLst>
            </a:pPr>
            <a:r>
              <a:rPr sz="1100" spc="-15" dirty="0">
                <a:latin typeface="Tahoma"/>
                <a:cs typeface="Tahoma"/>
              </a:rPr>
              <a:t>Trực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phẩm: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tra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cứu,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tải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xuống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xuất,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tùy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biến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hiệu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từng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riêng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biệt: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ty,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chứng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bằng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ảnh.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0450" y="1227950"/>
            <a:ext cx="6623100" cy="34710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600" y="278130"/>
            <a:ext cx="40786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3.</a:t>
            </a:r>
            <a:r>
              <a:rPr sz="1800" spc="-40" dirty="0"/>
              <a:t> </a:t>
            </a:r>
            <a:r>
              <a:rPr sz="1800" spc="-25" dirty="0"/>
              <a:t>Quản</a:t>
            </a:r>
            <a:r>
              <a:rPr sz="1800" spc="-35" dirty="0"/>
              <a:t> </a:t>
            </a:r>
            <a:r>
              <a:rPr sz="1800" spc="-70" dirty="0"/>
              <a:t>lý</a:t>
            </a:r>
            <a:r>
              <a:rPr sz="1800" spc="-40" dirty="0"/>
              <a:t> </a:t>
            </a:r>
            <a:r>
              <a:rPr sz="1800" spc="-45" dirty="0"/>
              <a:t>Vùng</a:t>
            </a:r>
            <a:r>
              <a:rPr sz="1800" spc="-35" dirty="0"/>
              <a:t> </a:t>
            </a:r>
            <a:r>
              <a:rPr sz="1800" spc="-20" dirty="0"/>
              <a:t>sản</a:t>
            </a:r>
            <a:r>
              <a:rPr sz="1800" spc="-40" dirty="0"/>
              <a:t> </a:t>
            </a:r>
            <a:r>
              <a:rPr sz="1800" spc="-80" dirty="0"/>
              <a:t>xuất/Vùng</a:t>
            </a:r>
            <a:r>
              <a:rPr sz="1800" spc="-35" dirty="0"/>
              <a:t> </a:t>
            </a:r>
            <a:r>
              <a:rPr sz="1800" spc="-60" dirty="0"/>
              <a:t>trồng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75" y="690200"/>
            <a:ext cx="7559040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65" dirty="0">
                <a:latin typeface="Tahoma"/>
                <a:cs typeface="Tahoma"/>
              </a:rPr>
              <a:t>Hỗ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trợ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vùng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nhiều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phương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diện: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vùng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xuất,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loại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vùng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xuất,...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190"/>
              </a:lnSpc>
              <a:buAutoNum type="arabicPeriod"/>
              <a:tabLst>
                <a:tab pos="165735" algn="l"/>
              </a:tabLst>
            </a:pPr>
            <a:r>
              <a:rPr sz="1100" spc="20" dirty="0">
                <a:latin typeface="Tahoma"/>
                <a:cs typeface="Tahoma"/>
              </a:rPr>
              <a:t>Tích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tính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năng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thêm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tượng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vùng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giúp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ưu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quá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nhập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liệu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tin.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190"/>
              </a:lnSpc>
              <a:buAutoNum type="arabicPeriod"/>
              <a:tabLst>
                <a:tab pos="165735" algn="l"/>
              </a:tabLst>
            </a:pPr>
            <a:r>
              <a:rPr sz="1100" spc="20" dirty="0">
                <a:latin typeface="Tahoma"/>
                <a:cs typeface="Tahoma"/>
              </a:rPr>
              <a:t>Tích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tính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năng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viên: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thêm/xóa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vùng.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190"/>
              </a:lnSpc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cập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tượng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nuôi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trồng/chế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biến.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20" dirty="0">
                <a:latin typeface="Tahoma"/>
                <a:cs typeface="Tahoma"/>
              </a:rPr>
              <a:t>Tích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hợp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cụ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ký: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30" dirty="0">
                <a:latin typeface="Tahoma"/>
                <a:cs typeface="Tahoma"/>
              </a:rPr>
              <a:t>ký,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chỉnh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sửa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ký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600" y="1536375"/>
            <a:ext cx="4199602" cy="3131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606" y="1536375"/>
            <a:ext cx="3960000" cy="313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75" y="261405"/>
            <a:ext cx="2985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4.</a:t>
            </a:r>
            <a:r>
              <a:rPr sz="1800" spc="-35" dirty="0"/>
              <a:t> </a:t>
            </a:r>
            <a:r>
              <a:rPr sz="1800" spc="-25" dirty="0"/>
              <a:t>Quản</a:t>
            </a:r>
            <a:r>
              <a:rPr sz="1800" spc="-35" dirty="0"/>
              <a:t> </a:t>
            </a:r>
            <a:r>
              <a:rPr sz="1800" spc="-70" dirty="0"/>
              <a:t>lý</a:t>
            </a:r>
            <a:r>
              <a:rPr sz="1800" spc="-35" dirty="0"/>
              <a:t> </a:t>
            </a:r>
            <a:r>
              <a:rPr sz="1800" spc="-45" dirty="0"/>
              <a:t>nhân</a:t>
            </a:r>
            <a:r>
              <a:rPr sz="1800" spc="-35" dirty="0"/>
              <a:t> </a:t>
            </a:r>
            <a:r>
              <a:rPr sz="1800" spc="-75" dirty="0"/>
              <a:t>viên</a:t>
            </a:r>
            <a:r>
              <a:rPr sz="1800" spc="-35" dirty="0"/>
              <a:t> </a:t>
            </a:r>
            <a:r>
              <a:rPr sz="1800" spc="-65" dirty="0"/>
              <a:t>nội</a:t>
            </a:r>
            <a:r>
              <a:rPr sz="1800" spc="-35" dirty="0"/>
              <a:t> bộ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75" y="730056"/>
            <a:ext cx="754253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-15" dirty="0">
                <a:latin typeface="Tahoma"/>
                <a:cs typeface="Tahoma"/>
              </a:rPr>
              <a:t>Trực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danh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sách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tài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khoản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viên.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(Ǫuản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lý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viên)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thực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hiện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quan: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lọc/tìm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kiếm,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vô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hiệu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hóa,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phân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quyền,...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2724" y="1211068"/>
            <a:ext cx="8746490" cy="3575050"/>
            <a:chOff x="112724" y="1211068"/>
            <a:chExt cx="8746490" cy="35750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24" y="1211068"/>
              <a:ext cx="5552869" cy="20233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5812" y="2647012"/>
              <a:ext cx="5552867" cy="2138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600" y="269780"/>
            <a:ext cx="3170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5.</a:t>
            </a:r>
            <a:r>
              <a:rPr sz="1800" spc="-45" dirty="0"/>
              <a:t> </a:t>
            </a:r>
            <a:r>
              <a:rPr sz="1800" spc="-25" dirty="0"/>
              <a:t>Quản</a:t>
            </a:r>
            <a:r>
              <a:rPr sz="1800" spc="-40" dirty="0"/>
              <a:t> </a:t>
            </a:r>
            <a:r>
              <a:rPr sz="1800" spc="-70" dirty="0"/>
              <a:t>lý</a:t>
            </a:r>
            <a:r>
              <a:rPr sz="1800" spc="-40" dirty="0"/>
              <a:t> </a:t>
            </a:r>
            <a:r>
              <a:rPr sz="1800" spc="-55" dirty="0"/>
              <a:t>quy</a:t>
            </a:r>
            <a:r>
              <a:rPr sz="1800" spc="-40" dirty="0"/>
              <a:t> </a:t>
            </a:r>
            <a:r>
              <a:rPr sz="1800" spc="-75" dirty="0"/>
              <a:t>trình</a:t>
            </a:r>
            <a:r>
              <a:rPr sz="1800" spc="-40" dirty="0"/>
              <a:t> </a:t>
            </a:r>
            <a:r>
              <a:rPr sz="1800" spc="-20" dirty="0"/>
              <a:t>sản</a:t>
            </a:r>
            <a:r>
              <a:rPr sz="1800" spc="-40" dirty="0"/>
              <a:t> </a:t>
            </a:r>
            <a:r>
              <a:rPr sz="1800" spc="-55" dirty="0"/>
              <a:t>xuất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75" y="663182"/>
            <a:ext cx="5828665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cập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quy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nuôi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trồng/sản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xuất.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-15" dirty="0">
                <a:latin typeface="Tahoma"/>
                <a:cs typeface="Tahoma"/>
              </a:rPr>
              <a:t>Trực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quy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trình: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tạo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mới,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chỉnh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sửa,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xóa,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thêm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đoạn,...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9531" y="1099126"/>
            <a:ext cx="6204938" cy="3653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8509" y="217934"/>
            <a:ext cx="7607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>
                <a:solidFill>
                  <a:srgbClr val="000000"/>
                </a:solidFill>
              </a:rPr>
              <a:t>Nhu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cầu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của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người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tiêu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60" dirty="0">
                <a:solidFill>
                  <a:srgbClr val="000000"/>
                </a:solidFill>
              </a:rPr>
              <a:t>dùng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10" dirty="0">
                <a:solidFill>
                  <a:srgbClr val="000000"/>
                </a:solidFill>
              </a:rPr>
              <a:t>về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minh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bạch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70" dirty="0">
                <a:solidFill>
                  <a:srgbClr val="000000"/>
                </a:solidFill>
              </a:rPr>
              <a:t>thông</a:t>
            </a:r>
            <a:r>
              <a:rPr spc="-55" dirty="0">
                <a:solidFill>
                  <a:srgbClr val="000000"/>
                </a:solidFill>
              </a:rPr>
              <a:t> </a:t>
            </a:r>
            <a:r>
              <a:rPr spc="-95" dirty="0">
                <a:solidFill>
                  <a:srgbClr val="000000"/>
                </a:solidFill>
              </a:rPr>
              <a:t>tin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45575" y="680868"/>
          <a:ext cx="8630917" cy="3798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0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5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46509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100" spc="20" dirty="0">
                          <a:latin typeface="Tahoma"/>
                          <a:cs typeface="Tahoma"/>
                        </a:rPr>
                        <a:t>Liệt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kê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đầy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đủ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các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thành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phần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318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65%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31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8745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55" dirty="0">
                          <a:latin typeface="Tahoma"/>
                          <a:cs typeface="Tahoma"/>
                        </a:rPr>
                        <a:t>Mô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tả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bằng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tiếng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65" dirty="0">
                          <a:latin typeface="Tahoma"/>
                          <a:cs typeface="Tahoma"/>
                        </a:rPr>
                        <a:t>Anh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các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thành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phần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59%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30" dirty="0">
                          <a:latin typeface="Tahoma"/>
                          <a:cs typeface="Tahoma"/>
                        </a:rPr>
                        <a:t>Thông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tin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dinh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dưỡng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chi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tiết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46%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8745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30" dirty="0">
                          <a:latin typeface="Tahoma"/>
                          <a:cs typeface="Tahoma"/>
                        </a:rPr>
                        <a:t>Thông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tin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liên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quan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tới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dị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ứng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sản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phẩm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34%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55" dirty="0">
                          <a:latin typeface="Tahoma"/>
                          <a:cs typeface="Tahoma"/>
                        </a:rPr>
                        <a:t>Quá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trình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sản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xuất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5" dirty="0">
                          <a:latin typeface="Tahoma"/>
                          <a:cs typeface="Tahoma"/>
                        </a:rPr>
                        <a:t>sản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phẩm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33%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8745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45" dirty="0">
                          <a:latin typeface="Tahoma"/>
                          <a:cs typeface="Tahoma"/>
                        </a:rPr>
                        <a:t>Nguồn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gốc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xuất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0" dirty="0">
                          <a:latin typeface="Tahoma"/>
                          <a:cs typeface="Tahoma"/>
                        </a:rPr>
                        <a:t>xứ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của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nguyên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liệu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33%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35" dirty="0">
                          <a:latin typeface="Tahoma"/>
                          <a:cs typeface="Tahoma"/>
                        </a:rPr>
                        <a:t>Chứng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chỉ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0" dirty="0">
                          <a:latin typeface="Tahoma"/>
                          <a:cs typeface="Tahoma"/>
                        </a:rPr>
                        <a:t>và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chứng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nhận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179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29%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9380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65" dirty="0">
                          <a:latin typeface="Tahoma"/>
                          <a:cs typeface="Tahoma"/>
                        </a:rPr>
                        <a:t>Các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thông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tin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giá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5" dirty="0">
                          <a:latin typeface="Tahoma"/>
                          <a:cs typeface="Tahoma"/>
                        </a:rPr>
                        <a:t>trị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khác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26%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743">
                <a:tc>
                  <a:txBody>
                    <a:bodyPr/>
                    <a:lstStyle/>
                    <a:p>
                      <a:pPr marR="118745" algn="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spc="55" dirty="0">
                          <a:latin typeface="Tahoma"/>
                          <a:cs typeface="Tahoma"/>
                        </a:rPr>
                        <a:t>Mô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tả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mục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đích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sử</a:t>
                      </a:r>
                      <a:r>
                        <a:rPr sz="11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0" dirty="0">
                          <a:latin typeface="Tahoma"/>
                          <a:cs typeface="Tahoma"/>
                        </a:rPr>
                        <a:t>dụng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nguyên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liệu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25%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98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spc="65" dirty="0">
                          <a:latin typeface="Tahoma"/>
                          <a:cs typeface="Tahoma"/>
                        </a:rPr>
                        <a:t>Các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ví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5" dirty="0">
                          <a:latin typeface="Tahoma"/>
                          <a:cs typeface="Tahoma"/>
                        </a:rPr>
                        <a:t>dụ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thực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tiễn</a:t>
                      </a:r>
                      <a:r>
                        <a:rPr sz="11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0" dirty="0">
                          <a:latin typeface="Tahoma"/>
                          <a:cs typeface="Tahoma"/>
                        </a:rPr>
                        <a:t>về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45" dirty="0">
                          <a:latin typeface="Tahoma"/>
                          <a:cs typeface="Tahoma"/>
                        </a:rPr>
                        <a:t>phát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15" dirty="0">
                          <a:latin typeface="Tahoma"/>
                          <a:cs typeface="Tahoma"/>
                        </a:rPr>
                        <a:t>triển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30" dirty="0">
                          <a:latin typeface="Tahoma"/>
                          <a:cs typeface="Tahoma"/>
                        </a:rPr>
                        <a:t>bền</a:t>
                      </a:r>
                      <a:r>
                        <a:rPr sz="1100" spc="-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100" spc="25" dirty="0">
                          <a:latin typeface="Tahoma"/>
                          <a:cs typeface="Tahoma"/>
                        </a:rPr>
                        <a:t>vững</a:t>
                      </a:r>
                      <a:endParaRPr sz="110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120650" algn="r">
                        <a:lnSpc>
                          <a:spcPts val="1290"/>
                        </a:lnSpc>
                      </a:pPr>
                      <a:r>
                        <a:rPr sz="1100" spc="50" dirty="0">
                          <a:latin typeface="Tahoma"/>
                          <a:cs typeface="Tahoma"/>
                        </a:rPr>
                        <a:t>Khác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94615" marB="0">
                    <a:lnR w="19050">
                      <a:solidFill>
                        <a:srgbClr val="005FA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61950">
                        <a:lnSpc>
                          <a:spcPct val="100000"/>
                        </a:lnSpc>
                      </a:pPr>
                      <a:r>
                        <a:rPr sz="1100" b="1" spc="-200" dirty="0">
                          <a:latin typeface="Tahoma"/>
                          <a:cs typeface="Tahoma"/>
                        </a:rPr>
                        <a:t>3%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9050">
                      <a:solidFill>
                        <a:srgbClr val="005FA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59753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100" b="1" spc="-145" dirty="0">
                          <a:latin typeface="Tahoma"/>
                          <a:cs typeface="Tahoma"/>
                        </a:rPr>
                        <a:t>20%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T="895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4111" y="762917"/>
            <a:ext cx="5414101" cy="1725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4111" y="1115660"/>
            <a:ext cx="4913701" cy="1725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4167" y="1468404"/>
            <a:ext cx="3847201" cy="17250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84167" y="1821148"/>
            <a:ext cx="2846401" cy="17250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83923" y="2173892"/>
            <a:ext cx="2756401" cy="17250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84036" y="2526636"/>
            <a:ext cx="2764501" cy="17250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83998" y="2879379"/>
            <a:ext cx="2428201" cy="17250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084092" y="3232123"/>
            <a:ext cx="2173801" cy="17250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83961" y="3584867"/>
            <a:ext cx="2091901" cy="17250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83998" y="3937610"/>
            <a:ext cx="1689901" cy="17250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84017" y="4290354"/>
            <a:ext cx="287101" cy="17250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400528" y="4543855"/>
            <a:ext cx="6618605" cy="3492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14"/>
              </a:spcBef>
            </a:pPr>
            <a:r>
              <a:rPr sz="800" b="1" spc="-145" dirty="0">
                <a:solidFill>
                  <a:srgbClr val="666666"/>
                </a:solidFill>
                <a:latin typeface="Tahoma"/>
                <a:cs typeface="Tahoma"/>
              </a:rPr>
              <a:t>*</a:t>
            </a:r>
            <a:r>
              <a:rPr sz="8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5" dirty="0">
                <a:solidFill>
                  <a:srgbClr val="666666"/>
                </a:solidFill>
                <a:latin typeface="Tahoma"/>
                <a:cs typeface="Tahoma"/>
              </a:rPr>
              <a:t>Theo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Food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Marketing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666666"/>
                </a:solidFill>
                <a:latin typeface="Tahoma"/>
                <a:cs typeface="Tahoma"/>
              </a:rPr>
              <a:t>Institute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75" dirty="0">
                <a:solidFill>
                  <a:srgbClr val="666666"/>
                </a:solidFill>
                <a:latin typeface="Tahoma"/>
                <a:cs typeface="Tahoma"/>
              </a:rPr>
              <a:t>(FMI)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80" dirty="0">
                <a:solidFill>
                  <a:srgbClr val="666666"/>
                </a:solidFill>
                <a:latin typeface="Tahoma"/>
                <a:cs typeface="Tahoma"/>
              </a:rPr>
              <a:t>&amp;</a:t>
            </a:r>
            <a:r>
              <a:rPr sz="8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Label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666666"/>
                </a:solidFill>
                <a:latin typeface="Tahoma"/>
                <a:cs typeface="Tahoma"/>
              </a:rPr>
              <a:t>Insight,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5" dirty="0">
                <a:solidFill>
                  <a:srgbClr val="666666"/>
                </a:solidFill>
                <a:latin typeface="Tahoma"/>
                <a:cs typeface="Tahoma"/>
              </a:rPr>
              <a:t>“The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5" dirty="0">
                <a:solidFill>
                  <a:srgbClr val="666666"/>
                </a:solidFill>
                <a:latin typeface="Tahoma"/>
                <a:cs typeface="Tahoma"/>
              </a:rPr>
              <a:t>Transparency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666666"/>
                </a:solidFill>
                <a:latin typeface="Tahoma"/>
                <a:cs typeface="Tahoma"/>
              </a:rPr>
              <a:t>Imperative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110" dirty="0">
                <a:solidFill>
                  <a:srgbClr val="666666"/>
                </a:solidFill>
                <a:latin typeface="Tahoma"/>
                <a:cs typeface="Tahoma"/>
              </a:rPr>
              <a:t>–</a:t>
            </a:r>
            <a:r>
              <a:rPr sz="8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5" dirty="0">
                <a:solidFill>
                  <a:srgbClr val="666666"/>
                </a:solidFill>
                <a:latin typeface="Tahoma"/>
                <a:cs typeface="Tahoma"/>
              </a:rPr>
              <a:t>Product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Labelling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from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5" dirty="0">
                <a:solidFill>
                  <a:srgbClr val="666666"/>
                </a:solidFill>
                <a:latin typeface="Tahoma"/>
                <a:cs typeface="Tahoma"/>
              </a:rPr>
              <a:t>the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Consumer</a:t>
            </a:r>
            <a:r>
              <a:rPr sz="8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Perspective”</a:t>
            </a:r>
            <a:endParaRPr sz="800">
              <a:latin typeface="Tahoma"/>
              <a:cs typeface="Tahoma"/>
            </a:endParaRPr>
          </a:p>
          <a:p>
            <a:pPr marR="9525" algn="r">
              <a:lnSpc>
                <a:spcPct val="100000"/>
              </a:lnSpc>
              <a:spcBef>
                <a:spcPts val="315"/>
              </a:spcBef>
            </a:pPr>
            <a:r>
              <a:rPr sz="800" b="1" spc="-15" dirty="0">
                <a:solidFill>
                  <a:srgbClr val="666666"/>
                </a:solidFill>
                <a:latin typeface="Tahoma"/>
                <a:cs typeface="Tahoma"/>
              </a:rPr>
              <a:t>May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15-22,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2018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b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y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5" dirty="0">
                <a:solidFill>
                  <a:srgbClr val="666666"/>
                </a:solidFill>
                <a:latin typeface="Tahoma"/>
                <a:cs typeface="Tahoma"/>
              </a:rPr>
              <a:t>2,022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666666"/>
                </a:solidFill>
                <a:latin typeface="Tahoma"/>
                <a:cs typeface="Tahoma"/>
              </a:rPr>
              <a:t>r</a:t>
            </a:r>
            <a:r>
              <a:rPr sz="800" b="1" spc="-25" dirty="0">
                <a:solidFill>
                  <a:srgbClr val="666666"/>
                </a:solidFill>
                <a:latin typeface="Tahoma"/>
                <a:cs typeface="Tahoma"/>
              </a:rPr>
              <a:t>espondents</a:t>
            </a:r>
            <a:r>
              <a:rPr sz="800" b="1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666666"/>
                </a:solidFill>
                <a:latin typeface="Tahoma"/>
                <a:cs typeface="Tahoma"/>
              </a:rPr>
              <a:t>(</a:t>
            </a:r>
            <a:r>
              <a:rPr sz="800" b="1" spc="-70" dirty="0">
                <a:solidFill>
                  <a:srgbClr val="666666"/>
                </a:solidFill>
                <a:latin typeface="Tahoma"/>
                <a:cs typeface="Tahoma"/>
              </a:rPr>
              <a:t>U</a:t>
            </a:r>
            <a:r>
              <a:rPr sz="800" b="1" spc="-45" dirty="0">
                <a:solidFill>
                  <a:srgbClr val="666666"/>
                </a:solidFill>
                <a:latin typeface="Tahoma"/>
                <a:cs typeface="Tahoma"/>
              </a:rPr>
              <a:t>.</a:t>
            </a:r>
            <a:r>
              <a:rPr sz="800" b="1" spc="-5" dirty="0">
                <a:solidFill>
                  <a:srgbClr val="666666"/>
                </a:solidFill>
                <a:latin typeface="Tahoma"/>
                <a:cs typeface="Tahoma"/>
              </a:rPr>
              <a:t>S</a:t>
            </a:r>
            <a:r>
              <a:rPr sz="800" b="1" spc="-65" dirty="0">
                <a:solidFill>
                  <a:srgbClr val="666666"/>
                </a:solidFill>
                <a:latin typeface="Tahoma"/>
                <a:cs typeface="Tahoma"/>
              </a:rPr>
              <a:t>.)</a:t>
            </a:r>
            <a:endParaRPr sz="8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75" y="278155"/>
            <a:ext cx="523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6.</a:t>
            </a:r>
            <a:r>
              <a:rPr sz="1800" spc="-35" dirty="0"/>
              <a:t> </a:t>
            </a:r>
            <a:r>
              <a:rPr sz="1800" spc="-25" dirty="0"/>
              <a:t>Quản</a:t>
            </a:r>
            <a:r>
              <a:rPr sz="1800" spc="-35" dirty="0"/>
              <a:t> </a:t>
            </a:r>
            <a:r>
              <a:rPr sz="1800" spc="-70" dirty="0"/>
              <a:t>lý</a:t>
            </a:r>
            <a:r>
              <a:rPr sz="1800" spc="-35" dirty="0"/>
              <a:t> </a:t>
            </a:r>
            <a:r>
              <a:rPr sz="1800" spc="-50" dirty="0"/>
              <a:t>khách</a:t>
            </a:r>
            <a:r>
              <a:rPr sz="1800" spc="-35" dirty="0"/>
              <a:t> </a:t>
            </a:r>
            <a:r>
              <a:rPr sz="1800" spc="-50" dirty="0"/>
              <a:t>mua</a:t>
            </a:r>
            <a:r>
              <a:rPr sz="1800" spc="-35" dirty="0"/>
              <a:t> </a:t>
            </a:r>
            <a:r>
              <a:rPr sz="1800" spc="-30" dirty="0"/>
              <a:t>hàng</a:t>
            </a:r>
            <a:r>
              <a:rPr sz="1800" spc="-35" dirty="0"/>
              <a:t> </a:t>
            </a:r>
            <a:r>
              <a:rPr sz="1800" spc="-170" dirty="0"/>
              <a:t>&amp;</a:t>
            </a:r>
            <a:r>
              <a:rPr sz="1800" spc="-35" dirty="0"/>
              <a:t> Đối </a:t>
            </a:r>
            <a:r>
              <a:rPr sz="1800" spc="-25" dirty="0"/>
              <a:t>tác</a:t>
            </a:r>
            <a:r>
              <a:rPr sz="1800" spc="-35" dirty="0"/>
              <a:t> </a:t>
            </a:r>
            <a:r>
              <a:rPr sz="1800" spc="-30" dirty="0"/>
              <a:t>phân</a:t>
            </a:r>
            <a:r>
              <a:rPr sz="1800" spc="-35" dirty="0"/>
              <a:t> </a:t>
            </a:r>
            <a:r>
              <a:rPr sz="1800" spc="-55" dirty="0"/>
              <a:t>phối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175" y="688257"/>
            <a:ext cx="617474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cập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cấu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khách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tác.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-15" dirty="0">
                <a:latin typeface="Tahoma"/>
                <a:cs typeface="Tahoma"/>
              </a:rPr>
              <a:t>Trực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tác,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thống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kê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về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phân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phối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với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tác.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899" y="1161049"/>
            <a:ext cx="6676199" cy="36236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50" y="244680"/>
            <a:ext cx="3491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7.</a:t>
            </a:r>
            <a:r>
              <a:rPr sz="1800" spc="-40" dirty="0"/>
              <a:t> </a:t>
            </a:r>
            <a:r>
              <a:rPr sz="1800" spc="-5" dirty="0"/>
              <a:t>Lập</a:t>
            </a:r>
            <a:r>
              <a:rPr sz="1800" spc="-35" dirty="0"/>
              <a:t> </a:t>
            </a:r>
            <a:r>
              <a:rPr sz="1800" spc="-70" dirty="0"/>
              <a:t>lịch</a:t>
            </a:r>
            <a:r>
              <a:rPr sz="1800" spc="-40" dirty="0"/>
              <a:t> </a:t>
            </a:r>
            <a:r>
              <a:rPr sz="1800" spc="-25" dirty="0"/>
              <a:t>và</a:t>
            </a:r>
            <a:r>
              <a:rPr sz="1800" spc="-35" dirty="0"/>
              <a:t> </a:t>
            </a:r>
            <a:r>
              <a:rPr sz="1800" spc="-40" dirty="0"/>
              <a:t>nhắc </a:t>
            </a:r>
            <a:r>
              <a:rPr sz="1800" spc="-70" dirty="0"/>
              <a:t>lịch</a:t>
            </a:r>
            <a:r>
              <a:rPr sz="1800" spc="-35" dirty="0"/>
              <a:t> </a:t>
            </a:r>
            <a:r>
              <a:rPr sz="1800" spc="-20" dirty="0"/>
              <a:t>sản</a:t>
            </a:r>
            <a:r>
              <a:rPr sz="1800" spc="-40" dirty="0"/>
              <a:t> </a:t>
            </a:r>
            <a:r>
              <a:rPr sz="1800" spc="-55" dirty="0"/>
              <a:t>xuất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5474" y="648400"/>
            <a:ext cx="7087234" cy="3441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45"/>
              </a:spcBef>
            </a:pPr>
            <a:r>
              <a:rPr sz="1100" spc="-10" dirty="0">
                <a:latin typeface="Tahoma"/>
                <a:cs typeface="Tahoma"/>
              </a:rPr>
              <a:t>1.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cấu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lịch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nhắc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nhở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xuất,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hỗ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trợ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cải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thiện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sự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chính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xác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trong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quá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trình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ra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thành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1712" y="985425"/>
            <a:ext cx="6180575" cy="38842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50" y="240505"/>
            <a:ext cx="3794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8.</a:t>
            </a:r>
            <a:r>
              <a:rPr sz="1800" spc="-40" dirty="0"/>
              <a:t> </a:t>
            </a:r>
            <a:r>
              <a:rPr sz="1800" spc="-25" dirty="0"/>
              <a:t>Quản</a:t>
            </a:r>
            <a:r>
              <a:rPr sz="1800" spc="-35" dirty="0"/>
              <a:t> </a:t>
            </a:r>
            <a:r>
              <a:rPr sz="1800" spc="-70" dirty="0"/>
              <a:t>lý</a:t>
            </a:r>
            <a:r>
              <a:rPr sz="1800" spc="-35" dirty="0"/>
              <a:t> </a:t>
            </a:r>
            <a:r>
              <a:rPr sz="1800" spc="-85" dirty="0"/>
              <a:t>tem</a:t>
            </a:r>
            <a:r>
              <a:rPr sz="1800" spc="-40" dirty="0"/>
              <a:t> </a:t>
            </a:r>
            <a:r>
              <a:rPr sz="1800" spc="-25" dirty="0"/>
              <a:t>và</a:t>
            </a:r>
            <a:r>
              <a:rPr sz="1800" spc="-35" dirty="0"/>
              <a:t> mã </a:t>
            </a:r>
            <a:r>
              <a:rPr sz="1800" spc="-10" dirty="0"/>
              <a:t>QR</a:t>
            </a:r>
            <a:r>
              <a:rPr sz="1800" spc="-40" dirty="0"/>
              <a:t> </a:t>
            </a:r>
            <a:r>
              <a:rPr sz="1800" spc="-75" dirty="0"/>
              <a:t>truy</a:t>
            </a:r>
            <a:r>
              <a:rPr sz="1800" spc="-35" dirty="0"/>
              <a:t> </a:t>
            </a:r>
            <a:r>
              <a:rPr sz="1800" spc="-55" dirty="0"/>
              <a:t>xuất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66699" y="654806"/>
            <a:ext cx="495808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cập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cấu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-15" dirty="0">
                <a:latin typeface="Tahoma"/>
                <a:cs typeface="Tahoma"/>
              </a:rPr>
              <a:t>Trực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đến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truy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xuất: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đặt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15" dirty="0">
                <a:latin typeface="Tahoma"/>
                <a:cs typeface="Tahoma"/>
              </a:rPr>
              <a:t>in,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kích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hoạt,...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037" y="1083949"/>
            <a:ext cx="7657923" cy="35897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600" y="261430"/>
            <a:ext cx="3667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/>
              <a:t>9.</a:t>
            </a:r>
            <a:r>
              <a:rPr sz="1800" spc="-45" dirty="0"/>
              <a:t> </a:t>
            </a:r>
            <a:r>
              <a:rPr sz="1800" spc="-25" dirty="0"/>
              <a:t>Quản</a:t>
            </a:r>
            <a:r>
              <a:rPr sz="1800" spc="-40" dirty="0"/>
              <a:t> </a:t>
            </a:r>
            <a:r>
              <a:rPr sz="1800" spc="-70" dirty="0"/>
              <a:t>lý</a:t>
            </a:r>
            <a:r>
              <a:rPr sz="1800" spc="-40" dirty="0"/>
              <a:t> </a:t>
            </a:r>
            <a:r>
              <a:rPr sz="1800" spc="-55" dirty="0"/>
              <a:t>thông</a:t>
            </a:r>
            <a:r>
              <a:rPr sz="1800" spc="-40" dirty="0"/>
              <a:t> </a:t>
            </a:r>
            <a:r>
              <a:rPr sz="1800" spc="-10" dirty="0"/>
              <a:t>báo</a:t>
            </a:r>
            <a:r>
              <a:rPr sz="1800" spc="-40" dirty="0"/>
              <a:t> </a:t>
            </a:r>
            <a:r>
              <a:rPr sz="1800" spc="-65" dirty="0"/>
              <a:t>nội</a:t>
            </a:r>
            <a:r>
              <a:rPr sz="1800" spc="-40" dirty="0"/>
              <a:t> </a:t>
            </a:r>
            <a:r>
              <a:rPr sz="1800" spc="-35" dirty="0"/>
              <a:t>bộ</a:t>
            </a:r>
            <a:r>
              <a:rPr sz="1800" spc="-40" dirty="0"/>
              <a:t> </a:t>
            </a:r>
            <a:r>
              <a:rPr sz="1800" spc="-55" dirty="0"/>
              <a:t>cơ</a:t>
            </a:r>
            <a:r>
              <a:rPr sz="1800" spc="-40" dirty="0"/>
              <a:t> </a:t>
            </a:r>
            <a:r>
              <a:rPr sz="1800" spc="-45" dirty="0"/>
              <a:t>sở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88700" y="681825"/>
            <a:ext cx="5550535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báo: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chỉnh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sửa,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thêm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-5" dirty="0">
                <a:latin typeface="Tahoma"/>
                <a:cs typeface="Tahoma"/>
              </a:rPr>
              <a:t>mới,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xem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35" dirty="0">
                <a:latin typeface="Tahoma"/>
                <a:cs typeface="Tahoma"/>
              </a:rPr>
              <a:t>Hiển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báo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theo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danh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sách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cần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thiết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dùng.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997" y="1117656"/>
            <a:ext cx="6932007" cy="370944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600" y="286480"/>
            <a:ext cx="1840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/>
              <a:t>10.</a:t>
            </a:r>
            <a:r>
              <a:rPr sz="1800" spc="-35" dirty="0"/>
              <a:t> </a:t>
            </a:r>
            <a:r>
              <a:rPr sz="1800" spc="25" dirty="0"/>
              <a:t>Đa</a:t>
            </a:r>
            <a:r>
              <a:rPr sz="1800" spc="-35" dirty="0"/>
              <a:t> </a:t>
            </a:r>
            <a:r>
              <a:rPr sz="1800" spc="-50" dirty="0"/>
              <a:t>ngôn</a:t>
            </a:r>
            <a:r>
              <a:rPr sz="1800" spc="-35" dirty="0"/>
              <a:t> </a:t>
            </a:r>
            <a:r>
              <a:rPr sz="1800" spc="-90" dirty="0"/>
              <a:t>ngữ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89975" y="723650"/>
            <a:ext cx="4648835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3035">
              <a:lnSpc>
                <a:spcPts val="1255"/>
              </a:lnSpc>
              <a:spcBef>
                <a:spcPts val="100"/>
              </a:spcBef>
              <a:buAutoNum type="arabicPeriod"/>
              <a:tabLst>
                <a:tab pos="165735" algn="l"/>
              </a:tabLst>
            </a:pPr>
            <a:r>
              <a:rPr sz="1100" spc="65" dirty="0">
                <a:latin typeface="Tahoma"/>
                <a:cs typeface="Tahoma"/>
              </a:rPr>
              <a:t>Hỗ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trợ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giao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diện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đa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ngôn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ngữ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dùng.</a:t>
            </a:r>
            <a:endParaRPr sz="1100">
              <a:latin typeface="Tahoma"/>
              <a:cs typeface="Tahoma"/>
            </a:endParaRPr>
          </a:p>
          <a:p>
            <a:pPr marL="165100" indent="-153035">
              <a:lnSpc>
                <a:spcPts val="1255"/>
              </a:lnSpc>
              <a:buAutoNum type="arabicPeriod"/>
              <a:tabLst>
                <a:tab pos="165735" algn="l"/>
              </a:tabLst>
            </a:pP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cấu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hình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lại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dịch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ở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ngôn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ngữ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khác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nhau.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499" y="1182650"/>
            <a:ext cx="6047023" cy="3762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875" y="663500"/>
            <a:ext cx="4605655" cy="3253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005FAE"/>
                </a:solidFill>
                <a:latin typeface="Tahoma"/>
                <a:cs typeface="Tahoma"/>
              </a:rPr>
              <a:t>Danh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25" dirty="0">
                <a:solidFill>
                  <a:srgbClr val="005FAE"/>
                </a:solidFill>
                <a:latin typeface="Tahoma"/>
                <a:cs typeface="Tahoma"/>
              </a:rPr>
              <a:t>sách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70" dirty="0">
                <a:solidFill>
                  <a:srgbClr val="005FAE"/>
                </a:solidFill>
                <a:latin typeface="Tahoma"/>
                <a:cs typeface="Tahoma"/>
              </a:rPr>
              <a:t>tính</a:t>
            </a:r>
            <a:r>
              <a:rPr sz="1800" b="1" spc="-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800" b="1" spc="-30" dirty="0">
                <a:solidFill>
                  <a:srgbClr val="005FAE"/>
                </a:solidFill>
                <a:latin typeface="Tahoma"/>
                <a:cs typeface="Tahoma"/>
              </a:rPr>
              <a:t>năng</a:t>
            </a:r>
            <a:endParaRPr sz="1800">
              <a:latin typeface="Tahoma"/>
              <a:cs typeface="Tahoma"/>
            </a:endParaRPr>
          </a:p>
          <a:p>
            <a:pPr marL="12700" marR="5080">
              <a:lnSpc>
                <a:spcPct val="114999"/>
              </a:lnSpc>
              <a:spcBef>
                <a:spcPts val="1035"/>
              </a:spcBef>
              <a:buAutoNum type="arabicPeriod"/>
              <a:tabLst>
                <a:tab pos="170815" algn="l"/>
              </a:tabLst>
            </a:pPr>
            <a:r>
              <a:rPr sz="1100" b="1" spc="-35" dirty="0">
                <a:latin typeface="Tahoma"/>
                <a:cs typeface="Tahoma"/>
              </a:rPr>
              <a:t>Hiển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thị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35" dirty="0">
                <a:latin typeface="Tahoma"/>
                <a:cs typeface="Tahoma"/>
              </a:rPr>
              <a:t>thông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tin</a:t>
            </a:r>
            <a:r>
              <a:rPr sz="1100" b="1" spc="-15" dirty="0">
                <a:latin typeface="Tahoma"/>
                <a:cs typeface="Tahoma"/>
              </a:rPr>
              <a:t> sản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phẩm: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tra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cứu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bằng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cách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quét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mã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75" dirty="0">
                <a:latin typeface="Tahoma"/>
                <a:cs typeface="Tahoma"/>
              </a:rPr>
              <a:t>ǪR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Code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được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cung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cấp.</a:t>
            </a:r>
            <a:endParaRPr sz="1100">
              <a:latin typeface="Tahoma"/>
              <a:cs typeface="Tahoma"/>
            </a:endParaRPr>
          </a:p>
          <a:p>
            <a:pPr marL="12700" marR="6350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0180" algn="l"/>
              </a:tabLst>
            </a:pPr>
            <a:r>
              <a:rPr sz="1100" b="1" spc="-35" dirty="0">
                <a:latin typeface="Tahoma"/>
                <a:cs typeface="Tahoma"/>
              </a:rPr>
              <a:t>Ghi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nhật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ký</a:t>
            </a:r>
            <a:r>
              <a:rPr sz="1100" b="1" spc="-25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</a:t>
            </a:r>
            <a:r>
              <a:rPr sz="1100" b="1" spc="-2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xuất: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thao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ký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với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1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tượng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cụ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thể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trên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ứng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dụng.</a:t>
            </a:r>
            <a:endParaRPr sz="1100">
              <a:latin typeface="Tahoma"/>
              <a:cs typeface="Tahoma"/>
            </a:endParaRPr>
          </a:p>
          <a:p>
            <a:pPr marL="12700" marR="5715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99390" algn="l"/>
              </a:tabLst>
            </a:pPr>
            <a:r>
              <a:rPr sz="1100" b="1" spc="-40" dirty="0">
                <a:latin typeface="Tahoma"/>
                <a:cs typeface="Tahoma"/>
              </a:rPr>
              <a:t>Kích</a:t>
            </a:r>
            <a:r>
              <a:rPr sz="1100" b="1" spc="204" dirty="0">
                <a:latin typeface="Tahoma"/>
                <a:cs typeface="Tahoma"/>
              </a:rPr>
              <a:t> </a:t>
            </a:r>
            <a:r>
              <a:rPr sz="1100" b="1" spc="-25" dirty="0">
                <a:latin typeface="Tahoma"/>
                <a:cs typeface="Tahoma"/>
              </a:rPr>
              <a:t>hoạt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tem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</a:t>
            </a:r>
            <a:r>
              <a:rPr sz="1100" b="1" spc="21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phẩm:</a:t>
            </a:r>
            <a:r>
              <a:rPr sz="1100" b="1" spc="200" dirty="0">
                <a:latin typeface="Tahoma"/>
                <a:cs typeface="Tahoma"/>
              </a:rPr>
              <a:t> </a:t>
            </a:r>
            <a:r>
              <a:rPr sz="1100" spc="65" dirty="0">
                <a:latin typeface="Tahoma"/>
                <a:cs typeface="Tahoma"/>
              </a:rPr>
              <a:t>Hỗ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trợ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kích</a:t>
            </a:r>
            <a:r>
              <a:rPr sz="1100" spc="18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hoạt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17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để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tiến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hành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dán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>
              <a:latin typeface="Tahoma"/>
              <a:cs typeface="Tahoma"/>
            </a:endParaRPr>
          </a:p>
          <a:p>
            <a:pPr marL="12700" marR="5080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7800" algn="l"/>
              </a:tabLst>
            </a:pPr>
            <a:r>
              <a:rPr sz="1100" b="1" spc="-20" dirty="0">
                <a:latin typeface="Tahoma"/>
                <a:cs typeface="Tahoma"/>
              </a:rPr>
              <a:t>Đóng</a:t>
            </a:r>
            <a:r>
              <a:rPr sz="1100" b="1" spc="35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thùng:</a:t>
            </a:r>
            <a:r>
              <a:rPr sz="1100" b="1" spc="12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kích</a:t>
            </a:r>
            <a:r>
              <a:rPr sz="1100" spc="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hoạt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tem</a:t>
            </a:r>
            <a:r>
              <a:rPr sz="1100" spc="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dán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lên</a:t>
            </a:r>
            <a:r>
              <a:rPr sz="1100" spc="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thùng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để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đóng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phẩm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hoàn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thiện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" dirty="0">
                <a:latin typeface="Tahoma"/>
                <a:cs typeface="Tahoma"/>
              </a:rPr>
              <a:t>trước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khi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vận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chuyển.</a:t>
            </a:r>
            <a:endParaRPr sz="1100">
              <a:latin typeface="Tahoma"/>
              <a:cs typeface="Tahoma"/>
            </a:endParaRPr>
          </a:p>
          <a:p>
            <a:pPr marL="12700" marR="12700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1450" algn="l"/>
              </a:tabLst>
            </a:pPr>
            <a:r>
              <a:rPr sz="1100" b="1" spc="-15" dirty="0">
                <a:latin typeface="Tahoma"/>
                <a:cs typeface="Tahoma"/>
              </a:rPr>
              <a:t>Vận</a:t>
            </a:r>
            <a:r>
              <a:rPr sz="1100" b="1" spc="-10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chuyển:</a:t>
            </a:r>
            <a:r>
              <a:rPr sz="1100" b="1" spc="-15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Cho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phép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người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dùng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ghi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nhận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phân</a:t>
            </a:r>
            <a:r>
              <a:rPr sz="1100" spc="-5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phối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cho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tác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hoặc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khách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hàng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sau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khi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đóng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thùng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phẩm.</a:t>
            </a:r>
            <a:endParaRPr sz="1100">
              <a:latin typeface="Tahoma"/>
              <a:cs typeface="Tahoma"/>
            </a:endParaRPr>
          </a:p>
          <a:p>
            <a:pPr marL="12700" marR="15240">
              <a:lnSpc>
                <a:spcPct val="114999"/>
              </a:lnSpc>
              <a:spcBef>
                <a:spcPts val="800"/>
              </a:spcBef>
              <a:buAutoNum type="arabicPeriod"/>
              <a:tabLst>
                <a:tab pos="174625" algn="l"/>
              </a:tabLst>
            </a:pPr>
            <a:r>
              <a:rPr sz="1100" b="1" spc="-15" dirty="0">
                <a:latin typeface="Tahoma"/>
                <a:cs typeface="Tahoma"/>
              </a:rPr>
              <a:t>Quản</a:t>
            </a:r>
            <a:r>
              <a:rPr sz="1100" b="1" spc="1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lý</a:t>
            </a:r>
            <a:r>
              <a:rPr sz="1100" b="1" spc="15" dirty="0">
                <a:latin typeface="Tahoma"/>
                <a:cs typeface="Tahoma"/>
              </a:rPr>
              <a:t> </a:t>
            </a:r>
            <a:r>
              <a:rPr sz="1100" b="1" spc="-30" dirty="0">
                <a:latin typeface="Tahoma"/>
                <a:cs typeface="Tahoma"/>
              </a:rPr>
              <a:t>đối</a:t>
            </a:r>
            <a:r>
              <a:rPr sz="1100" b="1" spc="15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tượng</a:t>
            </a:r>
            <a:r>
              <a:rPr sz="1100" b="1" spc="15" dirty="0">
                <a:latin typeface="Tahoma"/>
                <a:cs typeface="Tahoma"/>
              </a:rPr>
              <a:t> </a:t>
            </a:r>
            <a:r>
              <a:rPr sz="1100" b="1" spc="-15" dirty="0">
                <a:latin typeface="Tahoma"/>
                <a:cs typeface="Tahoma"/>
              </a:rPr>
              <a:t>sản</a:t>
            </a:r>
            <a:r>
              <a:rPr sz="1100" b="1" spc="15" dirty="0">
                <a:latin typeface="Tahoma"/>
                <a:cs typeface="Tahoma"/>
              </a:rPr>
              <a:t> </a:t>
            </a:r>
            <a:r>
              <a:rPr sz="1100" b="1" spc="-55" dirty="0">
                <a:latin typeface="Tahoma"/>
                <a:cs typeface="Tahoma"/>
              </a:rPr>
              <a:t>xuất:</a:t>
            </a:r>
            <a:r>
              <a:rPr sz="1100" b="1" spc="1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Tối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ưu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hóa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và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hiển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thị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đầy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25" dirty="0">
                <a:latin typeface="Tahoma"/>
                <a:cs typeface="Tahoma"/>
              </a:rPr>
              <a:t>đủ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30" dirty="0">
                <a:latin typeface="Tahoma"/>
                <a:cs typeface="Tahoma"/>
              </a:rPr>
              <a:t>thông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tin </a:t>
            </a:r>
            <a:r>
              <a:rPr sz="1100" spc="-33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liên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quan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tới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đối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tượng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55" dirty="0">
                <a:latin typeface="Tahoma"/>
                <a:cs typeface="Tahoma"/>
              </a:rPr>
              <a:t>sản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xuất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của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tài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35" dirty="0">
                <a:latin typeface="Tahoma"/>
                <a:cs typeface="Tahoma"/>
              </a:rPr>
              <a:t>khoản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20" dirty="0">
                <a:latin typeface="Tahoma"/>
                <a:cs typeface="Tahoma"/>
              </a:rPr>
              <a:t>ứng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40" dirty="0">
                <a:latin typeface="Tahoma"/>
                <a:cs typeface="Tahoma"/>
              </a:rPr>
              <a:t>dụng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45" dirty="0">
                <a:latin typeface="Tahoma"/>
                <a:cs typeface="Tahoma"/>
              </a:rPr>
              <a:t>đang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sử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5" dirty="0">
                <a:latin typeface="Tahoma"/>
                <a:cs typeface="Tahoma"/>
              </a:rPr>
              <a:t>dụng.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09" y="246257"/>
            <a:ext cx="40849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5620" algn="l"/>
              </a:tabLst>
            </a:pPr>
            <a:r>
              <a:rPr spc="-400" dirty="0"/>
              <a:t>III.	</a:t>
            </a:r>
            <a:r>
              <a:rPr spc="-55" dirty="0"/>
              <a:t>ỨNG</a:t>
            </a:r>
            <a:r>
              <a:rPr spc="-50" dirty="0"/>
              <a:t> </a:t>
            </a:r>
            <a:r>
              <a:rPr spc="-10" dirty="0"/>
              <a:t>DỤNG</a:t>
            </a:r>
            <a:r>
              <a:rPr spc="-50" dirty="0"/>
              <a:t> </a:t>
            </a:r>
            <a:r>
              <a:rPr spc="-135" dirty="0"/>
              <a:t>ĐIỆN</a:t>
            </a:r>
            <a:r>
              <a:rPr spc="-50" dirty="0"/>
              <a:t> </a:t>
            </a:r>
            <a:r>
              <a:rPr spc="25" dirty="0"/>
              <a:t>TH</a:t>
            </a:r>
            <a:r>
              <a:rPr spc="-25" dirty="0"/>
              <a:t>O</a:t>
            </a:r>
            <a:r>
              <a:rPr spc="-165" dirty="0"/>
              <a:t>ẠI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3275" y="1037137"/>
            <a:ext cx="3958323" cy="306922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42740" cy="1866900"/>
          </a:xfrm>
          <a:custGeom>
            <a:avLst/>
            <a:gdLst/>
            <a:ahLst/>
            <a:cxnLst/>
            <a:rect l="l" t="t" r="r" b="b"/>
            <a:pathLst>
              <a:path w="4142740" h="1866900">
                <a:moveTo>
                  <a:pt x="0" y="21301"/>
                </a:moveTo>
                <a:lnTo>
                  <a:pt x="0" y="0"/>
                </a:lnTo>
                <a:lnTo>
                  <a:pt x="21142" y="0"/>
                </a:lnTo>
                <a:lnTo>
                  <a:pt x="0" y="21301"/>
                </a:lnTo>
                <a:close/>
              </a:path>
              <a:path w="4142740" h="1866900">
                <a:moveTo>
                  <a:pt x="0" y="482784"/>
                </a:moveTo>
                <a:lnTo>
                  <a:pt x="0" y="203552"/>
                </a:lnTo>
                <a:lnTo>
                  <a:pt x="202246" y="0"/>
                </a:lnTo>
                <a:lnTo>
                  <a:pt x="479427" y="0"/>
                </a:lnTo>
                <a:lnTo>
                  <a:pt x="0" y="482784"/>
                </a:lnTo>
                <a:close/>
              </a:path>
              <a:path w="4142740" h="1866900">
                <a:moveTo>
                  <a:pt x="0" y="944491"/>
                </a:moveTo>
                <a:lnTo>
                  <a:pt x="0" y="664128"/>
                </a:lnTo>
                <a:lnTo>
                  <a:pt x="659099" y="0"/>
                </a:lnTo>
                <a:lnTo>
                  <a:pt x="937338" y="0"/>
                </a:lnTo>
                <a:lnTo>
                  <a:pt x="0" y="944491"/>
                </a:lnTo>
                <a:close/>
              </a:path>
              <a:path w="4142740" h="1866900">
                <a:moveTo>
                  <a:pt x="0" y="1406482"/>
                </a:moveTo>
                <a:lnTo>
                  <a:pt x="0" y="1125003"/>
                </a:lnTo>
                <a:lnTo>
                  <a:pt x="1116413" y="0"/>
                </a:lnTo>
                <a:lnTo>
                  <a:pt x="1395085" y="0"/>
                </a:lnTo>
                <a:lnTo>
                  <a:pt x="0" y="1406482"/>
                </a:lnTo>
                <a:close/>
              </a:path>
              <a:path w="4142740" h="1866900">
                <a:moveTo>
                  <a:pt x="0" y="1866692"/>
                </a:moveTo>
                <a:lnTo>
                  <a:pt x="0" y="1585446"/>
                </a:lnTo>
                <a:lnTo>
                  <a:pt x="1574777" y="0"/>
                </a:lnTo>
                <a:lnTo>
                  <a:pt x="1853256" y="0"/>
                </a:lnTo>
                <a:lnTo>
                  <a:pt x="0" y="1866692"/>
                </a:lnTo>
                <a:close/>
              </a:path>
              <a:path w="4142740" h="1866900">
                <a:moveTo>
                  <a:pt x="1939099" y="334725"/>
                </a:moveTo>
                <a:lnTo>
                  <a:pt x="1885008" y="318688"/>
                </a:lnTo>
                <a:lnTo>
                  <a:pt x="1848309" y="272876"/>
                </a:lnTo>
                <a:lnTo>
                  <a:pt x="1841182" y="235353"/>
                </a:lnTo>
                <a:lnTo>
                  <a:pt x="1848309" y="198140"/>
                </a:lnTo>
                <a:lnTo>
                  <a:pt x="1869689" y="165732"/>
                </a:lnTo>
                <a:lnTo>
                  <a:pt x="2034166" y="0"/>
                </a:lnTo>
                <a:lnTo>
                  <a:pt x="2312405" y="0"/>
                </a:lnTo>
                <a:lnTo>
                  <a:pt x="2008509" y="306215"/>
                </a:lnTo>
                <a:lnTo>
                  <a:pt x="1976128" y="327597"/>
                </a:lnTo>
                <a:lnTo>
                  <a:pt x="1939099" y="334725"/>
                </a:lnTo>
                <a:close/>
              </a:path>
              <a:path w="4142740" h="1866900">
                <a:moveTo>
                  <a:pt x="2558579" y="172396"/>
                </a:moveTo>
                <a:lnTo>
                  <a:pt x="2504492" y="155663"/>
                </a:lnTo>
                <a:lnTo>
                  <a:pt x="2466865" y="110267"/>
                </a:lnTo>
                <a:lnTo>
                  <a:pt x="2459429" y="73238"/>
                </a:lnTo>
                <a:lnTo>
                  <a:pt x="2466865" y="36208"/>
                </a:lnTo>
                <a:lnTo>
                  <a:pt x="2489174" y="3827"/>
                </a:lnTo>
                <a:lnTo>
                  <a:pt x="2492970" y="0"/>
                </a:lnTo>
                <a:lnTo>
                  <a:pt x="2769618" y="0"/>
                </a:lnTo>
                <a:lnTo>
                  <a:pt x="2627984" y="142649"/>
                </a:lnTo>
                <a:lnTo>
                  <a:pt x="2595605" y="164959"/>
                </a:lnTo>
                <a:lnTo>
                  <a:pt x="2558579" y="172396"/>
                </a:lnTo>
                <a:close/>
              </a:path>
              <a:path w="4142740" h="1866900">
                <a:moveTo>
                  <a:pt x="2081130" y="1114063"/>
                </a:moveTo>
                <a:lnTo>
                  <a:pt x="2027039" y="1097329"/>
                </a:lnTo>
                <a:lnTo>
                  <a:pt x="1990340" y="1051907"/>
                </a:lnTo>
                <a:lnTo>
                  <a:pt x="1983213" y="1014697"/>
                </a:lnTo>
                <a:lnTo>
                  <a:pt x="1990340" y="977177"/>
                </a:lnTo>
                <a:lnTo>
                  <a:pt x="2011720" y="943840"/>
                </a:lnTo>
                <a:lnTo>
                  <a:pt x="2948908" y="0"/>
                </a:lnTo>
                <a:lnTo>
                  <a:pt x="3227212" y="0"/>
                </a:lnTo>
                <a:lnTo>
                  <a:pt x="2150540" y="1084314"/>
                </a:lnTo>
                <a:lnTo>
                  <a:pt x="2118159" y="1106625"/>
                </a:lnTo>
                <a:lnTo>
                  <a:pt x="2081130" y="1114063"/>
                </a:lnTo>
                <a:close/>
              </a:path>
              <a:path w="4142740" h="1866900">
                <a:moveTo>
                  <a:pt x="2697545" y="955397"/>
                </a:moveTo>
                <a:lnTo>
                  <a:pt x="2643454" y="939354"/>
                </a:lnTo>
                <a:lnTo>
                  <a:pt x="2606754" y="893524"/>
                </a:lnTo>
                <a:lnTo>
                  <a:pt x="2599627" y="855988"/>
                </a:lnTo>
                <a:lnTo>
                  <a:pt x="2606754" y="818761"/>
                </a:lnTo>
                <a:lnTo>
                  <a:pt x="2628134" y="786339"/>
                </a:lnTo>
                <a:lnTo>
                  <a:pt x="3408220" y="0"/>
                </a:lnTo>
                <a:lnTo>
                  <a:pt x="3686460" y="0"/>
                </a:lnTo>
                <a:lnTo>
                  <a:pt x="2766954" y="926876"/>
                </a:lnTo>
                <a:lnTo>
                  <a:pt x="2734573" y="948267"/>
                </a:lnTo>
                <a:lnTo>
                  <a:pt x="2697545" y="955397"/>
                </a:lnTo>
                <a:close/>
              </a:path>
              <a:path w="4142740" h="1866900">
                <a:moveTo>
                  <a:pt x="3400641" y="706431"/>
                </a:moveTo>
                <a:lnTo>
                  <a:pt x="3346528" y="689695"/>
                </a:lnTo>
                <a:lnTo>
                  <a:pt x="3309813" y="644290"/>
                </a:lnTo>
                <a:lnTo>
                  <a:pt x="3302684" y="607254"/>
                </a:lnTo>
                <a:lnTo>
                  <a:pt x="3309813" y="570217"/>
                </a:lnTo>
                <a:lnTo>
                  <a:pt x="3331203" y="537829"/>
                </a:lnTo>
                <a:lnTo>
                  <a:pt x="3865059" y="0"/>
                </a:lnTo>
                <a:lnTo>
                  <a:pt x="4142122" y="0"/>
                </a:lnTo>
                <a:lnTo>
                  <a:pt x="3470079" y="676678"/>
                </a:lnTo>
                <a:lnTo>
                  <a:pt x="3437685" y="698992"/>
                </a:lnTo>
                <a:lnTo>
                  <a:pt x="3400641" y="706431"/>
                </a:lnTo>
                <a:close/>
              </a:path>
              <a:path w="4142740" h="1866900">
                <a:moveTo>
                  <a:pt x="2139583" y="594208"/>
                </a:moveTo>
                <a:lnTo>
                  <a:pt x="2085498" y="577440"/>
                </a:lnTo>
                <a:lnTo>
                  <a:pt x="2047873" y="531949"/>
                </a:lnTo>
                <a:lnTo>
                  <a:pt x="2040437" y="494842"/>
                </a:lnTo>
                <a:lnTo>
                  <a:pt x="2047873" y="457734"/>
                </a:lnTo>
                <a:lnTo>
                  <a:pt x="2070181" y="425284"/>
                </a:lnTo>
                <a:lnTo>
                  <a:pt x="2278387" y="213302"/>
                </a:lnTo>
                <a:lnTo>
                  <a:pt x="2310763" y="191876"/>
                </a:lnTo>
                <a:lnTo>
                  <a:pt x="2347788" y="184734"/>
                </a:lnTo>
                <a:lnTo>
                  <a:pt x="2384813" y="191876"/>
                </a:lnTo>
                <a:lnTo>
                  <a:pt x="2417190" y="213302"/>
                </a:lnTo>
                <a:lnTo>
                  <a:pt x="2438568" y="246709"/>
                </a:lnTo>
                <a:lnTo>
                  <a:pt x="2445694" y="284308"/>
                </a:lnTo>
                <a:lnTo>
                  <a:pt x="2438568" y="321596"/>
                </a:lnTo>
                <a:lnTo>
                  <a:pt x="2417190" y="354071"/>
                </a:lnTo>
                <a:lnTo>
                  <a:pt x="2208985" y="564398"/>
                </a:lnTo>
                <a:lnTo>
                  <a:pt x="2176608" y="586755"/>
                </a:lnTo>
                <a:lnTo>
                  <a:pt x="2139583" y="594208"/>
                </a:lnTo>
                <a:close/>
              </a:path>
              <a:path w="4142740" h="1866900">
                <a:moveTo>
                  <a:pt x="1555637" y="720646"/>
                </a:moveTo>
                <a:lnTo>
                  <a:pt x="1501535" y="703930"/>
                </a:lnTo>
                <a:lnTo>
                  <a:pt x="1464829" y="658555"/>
                </a:lnTo>
                <a:lnTo>
                  <a:pt x="1457700" y="621382"/>
                </a:lnTo>
                <a:lnTo>
                  <a:pt x="1464829" y="583900"/>
                </a:lnTo>
                <a:lnTo>
                  <a:pt x="1486214" y="550597"/>
                </a:lnTo>
                <a:lnTo>
                  <a:pt x="1653161" y="383851"/>
                </a:lnTo>
                <a:lnTo>
                  <a:pt x="1685549" y="361563"/>
                </a:lnTo>
                <a:lnTo>
                  <a:pt x="1722585" y="354134"/>
                </a:lnTo>
                <a:lnTo>
                  <a:pt x="1759621" y="361563"/>
                </a:lnTo>
                <a:lnTo>
                  <a:pt x="1792008" y="383851"/>
                </a:lnTo>
                <a:lnTo>
                  <a:pt x="1814323" y="416225"/>
                </a:lnTo>
                <a:lnTo>
                  <a:pt x="1821762" y="453397"/>
                </a:lnTo>
                <a:lnTo>
                  <a:pt x="1814323" y="490879"/>
                </a:lnTo>
                <a:lnTo>
                  <a:pt x="1792008" y="524182"/>
                </a:lnTo>
                <a:lnTo>
                  <a:pt x="1625061" y="690929"/>
                </a:lnTo>
                <a:lnTo>
                  <a:pt x="1592674" y="713217"/>
                </a:lnTo>
                <a:lnTo>
                  <a:pt x="1555637" y="720646"/>
                </a:lnTo>
                <a:close/>
              </a:path>
              <a:path w="4142740" h="1866900">
                <a:moveTo>
                  <a:pt x="1914768" y="820507"/>
                </a:moveTo>
                <a:lnTo>
                  <a:pt x="1860123" y="804533"/>
                </a:lnTo>
                <a:lnTo>
                  <a:pt x="1822806" y="758901"/>
                </a:lnTo>
                <a:lnTo>
                  <a:pt x="1815652" y="721526"/>
                </a:lnTo>
                <a:lnTo>
                  <a:pt x="1822806" y="684459"/>
                </a:lnTo>
                <a:lnTo>
                  <a:pt x="1844267" y="652176"/>
                </a:lnTo>
                <a:lnTo>
                  <a:pt x="1877496" y="629952"/>
                </a:lnTo>
                <a:lnTo>
                  <a:pt x="1914768" y="622544"/>
                </a:lnTo>
                <a:lnTo>
                  <a:pt x="1952040" y="629952"/>
                </a:lnTo>
                <a:lnTo>
                  <a:pt x="1985269" y="652176"/>
                </a:lnTo>
                <a:lnTo>
                  <a:pt x="2006730" y="684459"/>
                </a:lnTo>
                <a:lnTo>
                  <a:pt x="2013883" y="721526"/>
                </a:lnTo>
                <a:lnTo>
                  <a:pt x="2006730" y="758901"/>
                </a:lnTo>
                <a:lnTo>
                  <a:pt x="1985269" y="792109"/>
                </a:lnTo>
                <a:lnTo>
                  <a:pt x="1952040" y="813408"/>
                </a:lnTo>
                <a:lnTo>
                  <a:pt x="1914768" y="820507"/>
                </a:lnTo>
                <a:close/>
              </a:path>
              <a:path w="4142740" h="1866900">
                <a:moveTo>
                  <a:pt x="2496981" y="1155289"/>
                </a:moveTo>
                <a:lnTo>
                  <a:pt x="2443042" y="1138620"/>
                </a:lnTo>
                <a:lnTo>
                  <a:pt x="2406444" y="1093374"/>
                </a:lnTo>
                <a:lnTo>
                  <a:pt x="2399337" y="1056307"/>
                </a:lnTo>
                <a:lnTo>
                  <a:pt x="2406444" y="1018932"/>
                </a:lnTo>
                <a:lnTo>
                  <a:pt x="2427765" y="985723"/>
                </a:lnTo>
                <a:lnTo>
                  <a:pt x="2460056" y="964425"/>
                </a:lnTo>
                <a:lnTo>
                  <a:pt x="2496981" y="957325"/>
                </a:lnTo>
                <a:lnTo>
                  <a:pt x="2533907" y="964425"/>
                </a:lnTo>
                <a:lnTo>
                  <a:pt x="2566197" y="985723"/>
                </a:lnTo>
                <a:lnTo>
                  <a:pt x="2588445" y="1018932"/>
                </a:lnTo>
                <a:lnTo>
                  <a:pt x="2595860" y="1056307"/>
                </a:lnTo>
                <a:lnTo>
                  <a:pt x="2588445" y="1093374"/>
                </a:lnTo>
                <a:lnTo>
                  <a:pt x="2566197" y="1125656"/>
                </a:lnTo>
                <a:lnTo>
                  <a:pt x="2533906" y="1147881"/>
                </a:lnTo>
                <a:lnTo>
                  <a:pt x="2496981" y="1155289"/>
                </a:lnTo>
                <a:close/>
              </a:path>
            </a:pathLst>
          </a:custGeom>
          <a:solidFill>
            <a:srgbClr val="226A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0025" y="1731228"/>
            <a:ext cx="31616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0" spc="-10" dirty="0">
                <a:solidFill>
                  <a:srgbClr val="226AB2"/>
                </a:solidFill>
                <a:latin typeface="Arial MT"/>
                <a:cs typeface="Arial MT"/>
              </a:rPr>
              <a:t>Thank</a:t>
            </a:r>
            <a:r>
              <a:rPr sz="5000" b="0" spc="-100" dirty="0">
                <a:solidFill>
                  <a:srgbClr val="226AB2"/>
                </a:solidFill>
                <a:latin typeface="Arial MT"/>
                <a:cs typeface="Arial MT"/>
              </a:rPr>
              <a:t> </a:t>
            </a:r>
            <a:r>
              <a:rPr sz="5000" b="0" dirty="0">
                <a:solidFill>
                  <a:srgbClr val="226AB2"/>
                </a:solidFill>
                <a:latin typeface="Arial MT"/>
                <a:cs typeface="Arial MT"/>
              </a:rPr>
              <a:t>you!</a:t>
            </a:r>
            <a:endParaRPr sz="5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09346" y="4802076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888888"/>
                </a:solidFill>
                <a:latin typeface="Arial MT"/>
                <a:cs typeface="Arial MT"/>
              </a:rPr>
              <a:t>36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7974" y="210030"/>
            <a:ext cx="8185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>
                <a:solidFill>
                  <a:srgbClr val="000000"/>
                </a:solidFill>
              </a:rPr>
              <a:t>Nhu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cầu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gia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40" dirty="0">
                <a:solidFill>
                  <a:srgbClr val="000000"/>
                </a:solidFill>
              </a:rPr>
              <a:t>tăng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giá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100" dirty="0">
                <a:solidFill>
                  <a:srgbClr val="000000"/>
                </a:solidFill>
              </a:rPr>
              <a:t>trị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229" dirty="0">
                <a:solidFill>
                  <a:srgbClr val="000000"/>
                </a:solidFill>
              </a:rPr>
              <a:t>&amp;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Bảo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10" dirty="0">
                <a:solidFill>
                  <a:srgbClr val="000000"/>
                </a:solidFill>
              </a:rPr>
              <a:t>vệ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thương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hiệu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sản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phẩm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66418" y="1011339"/>
            <a:ext cx="5775960" cy="8890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131400"/>
              </a:lnSpc>
              <a:spcBef>
                <a:spcPts val="480"/>
              </a:spcBef>
            </a:pPr>
            <a:r>
              <a:rPr sz="2300" b="1" spc="-305" dirty="0">
                <a:solidFill>
                  <a:srgbClr val="005FAE"/>
                </a:solidFill>
                <a:latin typeface="Tahoma"/>
                <a:cs typeface="Tahoma"/>
              </a:rPr>
              <a:t>71%</a:t>
            </a:r>
            <a:r>
              <a:rPr sz="2300" b="1" spc="-24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005FAE"/>
                </a:solidFill>
                <a:latin typeface="Tahoma"/>
                <a:cs typeface="Tahoma"/>
              </a:rPr>
              <a:t>người</a:t>
            </a:r>
            <a:r>
              <a:rPr sz="1600" b="1" spc="-3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005FAE"/>
                </a:solidFill>
                <a:latin typeface="Tahoma"/>
                <a:cs typeface="Tahoma"/>
              </a:rPr>
              <a:t>tiêu</a:t>
            </a:r>
            <a:r>
              <a:rPr sz="1600" b="1" spc="-3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005FAE"/>
                </a:solidFill>
                <a:latin typeface="Tahoma"/>
                <a:cs typeface="Tahoma"/>
              </a:rPr>
              <a:t>dùng</a:t>
            </a:r>
            <a:r>
              <a:rPr sz="1600" b="1" spc="-3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666666"/>
                </a:solidFill>
                <a:latin typeface="Tahoma"/>
                <a:cs typeface="Tahoma"/>
              </a:rPr>
              <a:t>sẵn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66666"/>
                </a:solidFill>
                <a:latin typeface="Tahoma"/>
                <a:cs typeface="Tahoma"/>
              </a:rPr>
              <a:t>lòng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005FAE"/>
                </a:solidFill>
                <a:latin typeface="Tahoma"/>
                <a:cs typeface="Tahoma"/>
              </a:rPr>
              <a:t>t</a:t>
            </a:r>
            <a:r>
              <a:rPr sz="1600" b="1" spc="-80" dirty="0">
                <a:solidFill>
                  <a:srgbClr val="005FAE"/>
                </a:solidFill>
                <a:latin typeface="Tahoma"/>
                <a:cs typeface="Tahoma"/>
              </a:rPr>
              <a:t>r</a:t>
            </a:r>
            <a:r>
              <a:rPr sz="1600" b="1" spc="30" dirty="0">
                <a:solidFill>
                  <a:srgbClr val="005FAE"/>
                </a:solidFill>
                <a:latin typeface="Tahoma"/>
                <a:cs typeface="Tahoma"/>
              </a:rPr>
              <a:t>ả</a:t>
            </a:r>
            <a:r>
              <a:rPr sz="1600" b="1" spc="-3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005FAE"/>
                </a:solidFill>
                <a:latin typeface="Tahoma"/>
                <a:cs typeface="Tahoma"/>
              </a:rPr>
              <a:t>thêm</a:t>
            </a:r>
            <a:r>
              <a:rPr sz="1600" b="1" spc="155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2300" b="1" spc="-305" dirty="0">
                <a:solidFill>
                  <a:srgbClr val="005FAE"/>
                </a:solidFill>
                <a:latin typeface="Tahoma"/>
                <a:cs typeface="Tahoma"/>
              </a:rPr>
              <a:t>37%</a:t>
            </a:r>
            <a:r>
              <a:rPr sz="2300" b="1" spc="-5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600" b="1" spc="-15" dirty="0">
                <a:solidFill>
                  <a:srgbClr val="666666"/>
                </a:solidFill>
                <a:latin typeface="Tahoma"/>
                <a:cs typeface="Tahoma"/>
              </a:rPr>
              <a:t>giá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66666"/>
                </a:solidFill>
                <a:latin typeface="Tahoma"/>
                <a:cs typeface="Tahoma"/>
              </a:rPr>
              <a:t>thành 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cho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666666"/>
                </a:solidFill>
                <a:latin typeface="Tahoma"/>
                <a:cs typeface="Tahoma"/>
              </a:rPr>
              <a:t>sản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phẩm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truy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xuất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nguồn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gốc </a:t>
            </a:r>
            <a:r>
              <a:rPr sz="1600" b="1" spc="-20" dirty="0">
                <a:solidFill>
                  <a:srgbClr val="666666"/>
                </a:solidFill>
                <a:latin typeface="Tahoma"/>
                <a:cs typeface="Tahoma"/>
              </a:rPr>
              <a:t>và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thông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tin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666666"/>
                </a:solidFill>
                <a:latin typeface="Tahoma"/>
                <a:cs typeface="Tahoma"/>
              </a:rPr>
              <a:t>minh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85" dirty="0">
                <a:solidFill>
                  <a:srgbClr val="666666"/>
                </a:solidFill>
                <a:latin typeface="Tahoma"/>
                <a:cs typeface="Tahoma"/>
              </a:rPr>
              <a:t>bạch*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1262" y="701868"/>
            <a:ext cx="1789430" cy="1789430"/>
            <a:chOff x="561262" y="701868"/>
            <a:chExt cx="1789430" cy="1789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262" y="701868"/>
              <a:ext cx="1789199" cy="17891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0003" y="1100609"/>
              <a:ext cx="991869" cy="991869"/>
            </a:xfrm>
            <a:custGeom>
              <a:avLst/>
              <a:gdLst/>
              <a:ahLst/>
              <a:cxnLst/>
              <a:rect l="l" t="t" r="r" b="b"/>
              <a:pathLst>
                <a:path w="991869" h="991869">
                  <a:moveTo>
                    <a:pt x="495899" y="991799"/>
                  </a:moveTo>
                  <a:lnTo>
                    <a:pt x="448141" y="989529"/>
                  </a:lnTo>
                  <a:lnTo>
                    <a:pt x="401667" y="982858"/>
                  </a:lnTo>
                  <a:lnTo>
                    <a:pt x="356685" y="971992"/>
                  </a:lnTo>
                  <a:lnTo>
                    <a:pt x="313403" y="957140"/>
                  </a:lnTo>
                  <a:lnTo>
                    <a:pt x="272029" y="938511"/>
                  </a:lnTo>
                  <a:lnTo>
                    <a:pt x="232771" y="916311"/>
                  </a:lnTo>
                  <a:lnTo>
                    <a:pt x="195836" y="890748"/>
                  </a:lnTo>
                  <a:lnTo>
                    <a:pt x="161433" y="862030"/>
                  </a:lnTo>
                  <a:lnTo>
                    <a:pt x="129768" y="830366"/>
                  </a:lnTo>
                  <a:lnTo>
                    <a:pt x="101051" y="795963"/>
                  </a:lnTo>
                  <a:lnTo>
                    <a:pt x="75488" y="759028"/>
                  </a:lnTo>
                  <a:lnTo>
                    <a:pt x="53288" y="719770"/>
                  </a:lnTo>
                  <a:lnTo>
                    <a:pt x="34658" y="678396"/>
                  </a:lnTo>
                  <a:lnTo>
                    <a:pt x="19807" y="635114"/>
                  </a:lnTo>
                  <a:lnTo>
                    <a:pt x="8941" y="590132"/>
                  </a:lnTo>
                  <a:lnTo>
                    <a:pt x="2270" y="543658"/>
                  </a:lnTo>
                  <a:lnTo>
                    <a:pt x="0" y="495899"/>
                  </a:lnTo>
                  <a:lnTo>
                    <a:pt x="2270" y="448141"/>
                  </a:lnTo>
                  <a:lnTo>
                    <a:pt x="8941" y="401667"/>
                  </a:lnTo>
                  <a:lnTo>
                    <a:pt x="19807" y="356685"/>
                  </a:lnTo>
                  <a:lnTo>
                    <a:pt x="34658" y="313403"/>
                  </a:lnTo>
                  <a:lnTo>
                    <a:pt x="53288" y="272029"/>
                  </a:lnTo>
                  <a:lnTo>
                    <a:pt x="75488" y="232771"/>
                  </a:lnTo>
                  <a:lnTo>
                    <a:pt x="101051" y="195836"/>
                  </a:lnTo>
                  <a:lnTo>
                    <a:pt x="129768" y="161433"/>
                  </a:lnTo>
                  <a:lnTo>
                    <a:pt x="161433" y="129768"/>
                  </a:lnTo>
                  <a:lnTo>
                    <a:pt x="195836" y="101051"/>
                  </a:lnTo>
                  <a:lnTo>
                    <a:pt x="232771" y="75488"/>
                  </a:lnTo>
                  <a:lnTo>
                    <a:pt x="272029" y="53288"/>
                  </a:lnTo>
                  <a:lnTo>
                    <a:pt x="313403" y="34658"/>
                  </a:lnTo>
                  <a:lnTo>
                    <a:pt x="356685" y="19807"/>
                  </a:lnTo>
                  <a:lnTo>
                    <a:pt x="401667" y="8941"/>
                  </a:lnTo>
                  <a:lnTo>
                    <a:pt x="448141" y="2270"/>
                  </a:lnTo>
                  <a:lnTo>
                    <a:pt x="495899" y="0"/>
                  </a:lnTo>
                  <a:lnTo>
                    <a:pt x="544913" y="2426"/>
                  </a:lnTo>
                  <a:lnTo>
                    <a:pt x="593097" y="9616"/>
                  </a:lnTo>
                  <a:lnTo>
                    <a:pt x="640125" y="21435"/>
                  </a:lnTo>
                  <a:lnTo>
                    <a:pt x="685672" y="37748"/>
                  </a:lnTo>
                  <a:lnTo>
                    <a:pt x="729414" y="58420"/>
                  </a:lnTo>
                  <a:lnTo>
                    <a:pt x="771025" y="83317"/>
                  </a:lnTo>
                  <a:lnTo>
                    <a:pt x="810180" y="112303"/>
                  </a:lnTo>
                  <a:lnTo>
                    <a:pt x="846554" y="145245"/>
                  </a:lnTo>
                  <a:lnTo>
                    <a:pt x="879496" y="181619"/>
                  </a:lnTo>
                  <a:lnTo>
                    <a:pt x="908482" y="220774"/>
                  </a:lnTo>
                  <a:lnTo>
                    <a:pt x="933379" y="262385"/>
                  </a:lnTo>
                  <a:lnTo>
                    <a:pt x="954051" y="306127"/>
                  </a:lnTo>
                  <a:lnTo>
                    <a:pt x="970364" y="351674"/>
                  </a:lnTo>
                  <a:lnTo>
                    <a:pt x="982183" y="398702"/>
                  </a:lnTo>
                  <a:lnTo>
                    <a:pt x="989373" y="446886"/>
                  </a:lnTo>
                  <a:lnTo>
                    <a:pt x="991799" y="495899"/>
                  </a:lnTo>
                  <a:lnTo>
                    <a:pt x="989529" y="543658"/>
                  </a:lnTo>
                  <a:lnTo>
                    <a:pt x="982858" y="590132"/>
                  </a:lnTo>
                  <a:lnTo>
                    <a:pt x="971992" y="635114"/>
                  </a:lnTo>
                  <a:lnTo>
                    <a:pt x="957140" y="678396"/>
                  </a:lnTo>
                  <a:lnTo>
                    <a:pt x="938511" y="719770"/>
                  </a:lnTo>
                  <a:lnTo>
                    <a:pt x="916311" y="759028"/>
                  </a:lnTo>
                  <a:lnTo>
                    <a:pt x="890748" y="795963"/>
                  </a:lnTo>
                  <a:lnTo>
                    <a:pt x="862030" y="830366"/>
                  </a:lnTo>
                  <a:lnTo>
                    <a:pt x="830366" y="862030"/>
                  </a:lnTo>
                  <a:lnTo>
                    <a:pt x="795963" y="890748"/>
                  </a:lnTo>
                  <a:lnTo>
                    <a:pt x="759028" y="916311"/>
                  </a:lnTo>
                  <a:lnTo>
                    <a:pt x="719770" y="938511"/>
                  </a:lnTo>
                  <a:lnTo>
                    <a:pt x="678396" y="957140"/>
                  </a:lnTo>
                  <a:lnTo>
                    <a:pt x="635114" y="971992"/>
                  </a:lnTo>
                  <a:lnTo>
                    <a:pt x="590132" y="982858"/>
                  </a:lnTo>
                  <a:lnTo>
                    <a:pt x="543658" y="989529"/>
                  </a:lnTo>
                  <a:lnTo>
                    <a:pt x="495899" y="99179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903" y="784610"/>
              <a:ext cx="1612018" cy="162396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00059" y="1357239"/>
            <a:ext cx="7124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345" dirty="0">
                <a:latin typeface="Tahoma"/>
                <a:cs typeface="Tahoma"/>
              </a:rPr>
              <a:t>71%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118" y="3103124"/>
            <a:ext cx="5970905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0485" algn="r">
              <a:lnSpc>
                <a:spcPct val="128899"/>
              </a:lnSpc>
              <a:spcBef>
                <a:spcPts val="100"/>
              </a:spcBef>
            </a:pPr>
            <a:r>
              <a:rPr sz="1600" b="1" spc="-210" dirty="0">
                <a:solidFill>
                  <a:srgbClr val="EE1B23"/>
                </a:solidFill>
                <a:latin typeface="Tahoma"/>
                <a:cs typeface="Tahoma"/>
              </a:rPr>
              <a:t>79%</a:t>
            </a:r>
            <a:r>
              <a:rPr sz="1600" b="1" spc="-35" dirty="0">
                <a:solidFill>
                  <a:srgbClr val="EE1B23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EE1B23"/>
                </a:solidFill>
                <a:latin typeface="Tahoma"/>
                <a:cs typeface="Tahoma"/>
              </a:rPr>
              <a:t>người</a:t>
            </a:r>
            <a:r>
              <a:rPr sz="1600" b="1" spc="-35" dirty="0">
                <a:solidFill>
                  <a:srgbClr val="EE1B23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EE1B23"/>
                </a:solidFill>
                <a:latin typeface="Tahoma"/>
                <a:cs typeface="Tahoma"/>
              </a:rPr>
              <a:t>tiêu</a:t>
            </a:r>
            <a:r>
              <a:rPr sz="1600" b="1" spc="-35" dirty="0">
                <a:solidFill>
                  <a:srgbClr val="EE1B23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EE1B23"/>
                </a:solidFill>
                <a:latin typeface="Tahoma"/>
                <a:cs typeface="Tahoma"/>
              </a:rPr>
              <a:t>dùng</a:t>
            </a:r>
            <a:r>
              <a:rPr sz="1600" b="1" spc="-35" dirty="0">
                <a:solidFill>
                  <a:srgbClr val="EE1B23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cho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rằng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0" dirty="0">
                <a:solidFill>
                  <a:srgbClr val="666666"/>
                </a:solidFill>
                <a:latin typeface="Tahoma"/>
                <a:cs typeface="Tahoma"/>
              </a:rPr>
              <a:t>việc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cung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10" dirty="0">
                <a:solidFill>
                  <a:srgbClr val="666666"/>
                </a:solidFill>
                <a:latin typeface="Tahoma"/>
                <a:cs typeface="Tahoma"/>
              </a:rPr>
              <a:t>cấp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thông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tin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nguồn </a:t>
            </a:r>
            <a:r>
              <a:rPr sz="1600" b="1" spc="-45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5" dirty="0">
                <a:solidFill>
                  <a:srgbClr val="666666"/>
                </a:solidFill>
                <a:latin typeface="Tahoma"/>
                <a:cs typeface="Tahoma"/>
              </a:rPr>
              <a:t>gốc,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0" dirty="0">
                <a:solidFill>
                  <a:srgbClr val="666666"/>
                </a:solidFill>
                <a:latin typeface="Tahoma"/>
                <a:cs typeface="Tahoma"/>
              </a:rPr>
              <a:t>xuất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125" dirty="0">
                <a:solidFill>
                  <a:srgbClr val="666666"/>
                </a:solidFill>
                <a:latin typeface="Tahoma"/>
                <a:cs typeface="Tahoma"/>
              </a:rPr>
              <a:t>xứ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66666"/>
                </a:solidFill>
                <a:latin typeface="Tahoma"/>
                <a:cs typeface="Tahoma"/>
              </a:rPr>
              <a:t>có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thể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66666"/>
                </a:solidFill>
                <a:latin typeface="Tahoma"/>
                <a:cs typeface="Tahoma"/>
              </a:rPr>
              <a:t>xác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80" dirty="0">
                <a:solidFill>
                  <a:srgbClr val="666666"/>
                </a:solidFill>
                <a:latin typeface="Tahoma"/>
                <a:cs typeface="Tahoma"/>
              </a:rPr>
              <a:t>thực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được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đóng </a:t>
            </a:r>
            <a:r>
              <a:rPr sz="1600" b="1" spc="-40" dirty="0">
                <a:solidFill>
                  <a:srgbClr val="666666"/>
                </a:solidFill>
                <a:latin typeface="Tahoma"/>
                <a:cs typeface="Tahoma"/>
              </a:rPr>
              <a:t>vai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trò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quan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55" dirty="0">
                <a:solidFill>
                  <a:srgbClr val="666666"/>
                </a:solidFill>
                <a:latin typeface="Tahoma"/>
                <a:cs typeface="Tahoma"/>
              </a:rPr>
              <a:t>trọng</a:t>
            </a:r>
            <a:r>
              <a:rPr sz="1600" b="1" spc="-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40" dirty="0">
                <a:solidFill>
                  <a:srgbClr val="666666"/>
                </a:solidFill>
                <a:latin typeface="Tahoma"/>
                <a:cs typeface="Tahoma"/>
              </a:rPr>
              <a:t>đối</a:t>
            </a:r>
            <a:endParaRPr sz="16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555"/>
              </a:spcBef>
            </a:pPr>
            <a:r>
              <a:rPr sz="1600" b="1" spc="-75" dirty="0">
                <a:solidFill>
                  <a:srgbClr val="666666"/>
                </a:solidFill>
                <a:latin typeface="Tahoma"/>
                <a:cs typeface="Tahoma"/>
              </a:rPr>
              <a:t>v</a:t>
            </a:r>
            <a:r>
              <a:rPr sz="1600" b="1" spc="-65" dirty="0">
                <a:solidFill>
                  <a:srgbClr val="666666"/>
                </a:solidFill>
                <a:latin typeface="Tahoma"/>
                <a:cs typeface="Tahoma"/>
              </a:rPr>
              <a:t>ới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70" dirty="0">
                <a:solidFill>
                  <a:srgbClr val="666666"/>
                </a:solidFill>
                <a:latin typeface="Tahoma"/>
                <a:cs typeface="Tahoma"/>
              </a:rPr>
              <a:t>thương</a:t>
            </a:r>
            <a:r>
              <a:rPr sz="1600" b="1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1600" b="1" spc="-145" dirty="0">
                <a:solidFill>
                  <a:srgbClr val="666666"/>
                </a:solidFill>
                <a:latin typeface="Tahoma"/>
                <a:cs typeface="Tahoma"/>
              </a:rPr>
              <a:t>hiệu**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33462" y="2759268"/>
            <a:ext cx="1789430" cy="1789430"/>
            <a:chOff x="6733462" y="2759268"/>
            <a:chExt cx="1789430" cy="17894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3462" y="2759268"/>
              <a:ext cx="1789199" cy="17891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132204" y="3158009"/>
              <a:ext cx="991869" cy="991869"/>
            </a:xfrm>
            <a:custGeom>
              <a:avLst/>
              <a:gdLst/>
              <a:ahLst/>
              <a:cxnLst/>
              <a:rect l="l" t="t" r="r" b="b"/>
              <a:pathLst>
                <a:path w="991870" h="991870">
                  <a:moveTo>
                    <a:pt x="495899" y="991799"/>
                  </a:moveTo>
                  <a:lnTo>
                    <a:pt x="448141" y="989529"/>
                  </a:lnTo>
                  <a:lnTo>
                    <a:pt x="401667" y="982858"/>
                  </a:lnTo>
                  <a:lnTo>
                    <a:pt x="356685" y="971992"/>
                  </a:lnTo>
                  <a:lnTo>
                    <a:pt x="313403" y="957141"/>
                  </a:lnTo>
                  <a:lnTo>
                    <a:pt x="272029" y="938511"/>
                  </a:lnTo>
                  <a:lnTo>
                    <a:pt x="232771" y="916311"/>
                  </a:lnTo>
                  <a:lnTo>
                    <a:pt x="195836" y="890748"/>
                  </a:lnTo>
                  <a:lnTo>
                    <a:pt x="161433" y="862031"/>
                  </a:lnTo>
                  <a:lnTo>
                    <a:pt x="129768" y="830366"/>
                  </a:lnTo>
                  <a:lnTo>
                    <a:pt x="101051" y="795963"/>
                  </a:lnTo>
                  <a:lnTo>
                    <a:pt x="75488" y="759028"/>
                  </a:lnTo>
                  <a:lnTo>
                    <a:pt x="53288" y="719770"/>
                  </a:lnTo>
                  <a:lnTo>
                    <a:pt x="34658" y="678396"/>
                  </a:lnTo>
                  <a:lnTo>
                    <a:pt x="19807" y="635114"/>
                  </a:lnTo>
                  <a:lnTo>
                    <a:pt x="8941" y="590132"/>
                  </a:lnTo>
                  <a:lnTo>
                    <a:pt x="2270" y="543658"/>
                  </a:lnTo>
                  <a:lnTo>
                    <a:pt x="0" y="495899"/>
                  </a:lnTo>
                  <a:lnTo>
                    <a:pt x="2270" y="448141"/>
                  </a:lnTo>
                  <a:lnTo>
                    <a:pt x="8941" y="401667"/>
                  </a:lnTo>
                  <a:lnTo>
                    <a:pt x="19807" y="356685"/>
                  </a:lnTo>
                  <a:lnTo>
                    <a:pt x="34658" y="313403"/>
                  </a:lnTo>
                  <a:lnTo>
                    <a:pt x="53288" y="272029"/>
                  </a:lnTo>
                  <a:lnTo>
                    <a:pt x="75488" y="232771"/>
                  </a:lnTo>
                  <a:lnTo>
                    <a:pt x="101051" y="195836"/>
                  </a:lnTo>
                  <a:lnTo>
                    <a:pt x="129768" y="161433"/>
                  </a:lnTo>
                  <a:lnTo>
                    <a:pt x="161433" y="129769"/>
                  </a:lnTo>
                  <a:lnTo>
                    <a:pt x="195836" y="101051"/>
                  </a:lnTo>
                  <a:lnTo>
                    <a:pt x="232771" y="75488"/>
                  </a:lnTo>
                  <a:lnTo>
                    <a:pt x="272029" y="53288"/>
                  </a:lnTo>
                  <a:lnTo>
                    <a:pt x="313403" y="34658"/>
                  </a:lnTo>
                  <a:lnTo>
                    <a:pt x="356685" y="19807"/>
                  </a:lnTo>
                  <a:lnTo>
                    <a:pt x="401667" y="8941"/>
                  </a:lnTo>
                  <a:lnTo>
                    <a:pt x="448141" y="2270"/>
                  </a:lnTo>
                  <a:lnTo>
                    <a:pt x="495899" y="0"/>
                  </a:lnTo>
                  <a:lnTo>
                    <a:pt x="544913" y="2426"/>
                  </a:lnTo>
                  <a:lnTo>
                    <a:pt x="593096" y="9616"/>
                  </a:lnTo>
                  <a:lnTo>
                    <a:pt x="640124" y="21435"/>
                  </a:lnTo>
                  <a:lnTo>
                    <a:pt x="685672" y="37748"/>
                  </a:lnTo>
                  <a:lnTo>
                    <a:pt x="729414" y="58420"/>
                  </a:lnTo>
                  <a:lnTo>
                    <a:pt x="771024" y="83317"/>
                  </a:lnTo>
                  <a:lnTo>
                    <a:pt x="810179" y="112303"/>
                  </a:lnTo>
                  <a:lnTo>
                    <a:pt x="846553" y="145245"/>
                  </a:lnTo>
                  <a:lnTo>
                    <a:pt x="879495" y="181619"/>
                  </a:lnTo>
                  <a:lnTo>
                    <a:pt x="908482" y="220774"/>
                  </a:lnTo>
                  <a:lnTo>
                    <a:pt x="933379" y="262385"/>
                  </a:lnTo>
                  <a:lnTo>
                    <a:pt x="954051" y="306127"/>
                  </a:lnTo>
                  <a:lnTo>
                    <a:pt x="970364" y="351674"/>
                  </a:lnTo>
                  <a:lnTo>
                    <a:pt x="982183" y="398703"/>
                  </a:lnTo>
                  <a:lnTo>
                    <a:pt x="989373" y="446886"/>
                  </a:lnTo>
                  <a:lnTo>
                    <a:pt x="991799" y="495899"/>
                  </a:lnTo>
                  <a:lnTo>
                    <a:pt x="989529" y="543658"/>
                  </a:lnTo>
                  <a:lnTo>
                    <a:pt x="982858" y="590132"/>
                  </a:lnTo>
                  <a:lnTo>
                    <a:pt x="971992" y="635114"/>
                  </a:lnTo>
                  <a:lnTo>
                    <a:pt x="957140" y="678396"/>
                  </a:lnTo>
                  <a:lnTo>
                    <a:pt x="938511" y="719770"/>
                  </a:lnTo>
                  <a:lnTo>
                    <a:pt x="916310" y="759028"/>
                  </a:lnTo>
                  <a:lnTo>
                    <a:pt x="890748" y="795963"/>
                  </a:lnTo>
                  <a:lnTo>
                    <a:pt x="862030" y="830366"/>
                  </a:lnTo>
                  <a:lnTo>
                    <a:pt x="830366" y="862031"/>
                  </a:lnTo>
                  <a:lnTo>
                    <a:pt x="795962" y="890748"/>
                  </a:lnTo>
                  <a:lnTo>
                    <a:pt x="759028" y="916311"/>
                  </a:lnTo>
                  <a:lnTo>
                    <a:pt x="719769" y="938511"/>
                  </a:lnTo>
                  <a:lnTo>
                    <a:pt x="678395" y="957141"/>
                  </a:lnTo>
                  <a:lnTo>
                    <a:pt x="635114" y="971992"/>
                  </a:lnTo>
                  <a:lnTo>
                    <a:pt x="590132" y="982858"/>
                  </a:lnTo>
                  <a:lnTo>
                    <a:pt x="543658" y="989529"/>
                  </a:lnTo>
                  <a:lnTo>
                    <a:pt x="495899" y="991799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6367" y="2841960"/>
              <a:ext cx="1623712" cy="162379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272259" y="3425583"/>
            <a:ext cx="7124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345" dirty="0">
                <a:latin typeface="Tahoma"/>
                <a:cs typeface="Tahoma"/>
              </a:rPr>
              <a:t>79%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32600" y="4702278"/>
            <a:ext cx="52228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35" dirty="0">
                <a:solidFill>
                  <a:srgbClr val="666666"/>
                </a:solidFill>
                <a:latin typeface="Tahoma"/>
                <a:cs typeface="Tahoma"/>
              </a:rPr>
              <a:t>*,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165" dirty="0">
                <a:solidFill>
                  <a:srgbClr val="666666"/>
                </a:solidFill>
                <a:latin typeface="Tahoma"/>
                <a:cs typeface="Tahoma"/>
              </a:rPr>
              <a:t>**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666666"/>
                </a:solidFill>
                <a:latin typeface="Tahoma"/>
                <a:cs typeface="Tahoma"/>
              </a:rPr>
              <a:t>Theo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75" dirty="0">
                <a:solidFill>
                  <a:srgbClr val="666666"/>
                </a:solidFill>
                <a:latin typeface="Tahoma"/>
                <a:cs typeface="Tahoma"/>
              </a:rPr>
              <a:t>IBM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666666"/>
                </a:solidFill>
                <a:latin typeface="Tahoma"/>
                <a:cs typeface="Tahoma"/>
              </a:rPr>
              <a:t>Study: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666666"/>
                </a:solidFill>
                <a:latin typeface="Tahoma"/>
                <a:cs typeface="Tahoma"/>
              </a:rPr>
              <a:t>Purpose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10" dirty="0">
                <a:solidFill>
                  <a:srgbClr val="666666"/>
                </a:solidFill>
                <a:latin typeface="Tahoma"/>
                <a:cs typeface="Tahoma"/>
              </a:rPr>
              <a:t>and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666666"/>
                </a:solidFill>
                <a:latin typeface="Tahoma"/>
                <a:cs typeface="Tahoma"/>
              </a:rPr>
              <a:t>Provenance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666666"/>
                </a:solidFill>
                <a:latin typeface="Tahoma"/>
                <a:cs typeface="Tahoma"/>
              </a:rPr>
              <a:t>Drive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25" dirty="0">
                <a:solidFill>
                  <a:srgbClr val="666666"/>
                </a:solidFill>
                <a:latin typeface="Tahoma"/>
                <a:cs typeface="Tahoma"/>
              </a:rPr>
              <a:t>Bigger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666666"/>
                </a:solidFill>
                <a:latin typeface="Tahoma"/>
                <a:cs typeface="Tahoma"/>
              </a:rPr>
              <a:t>Proﬁts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666666"/>
                </a:solidFill>
                <a:latin typeface="Tahoma"/>
                <a:cs typeface="Tahoma"/>
              </a:rPr>
              <a:t>for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0" dirty="0">
                <a:solidFill>
                  <a:srgbClr val="666666"/>
                </a:solidFill>
                <a:latin typeface="Tahoma"/>
                <a:cs typeface="Tahoma"/>
              </a:rPr>
              <a:t>Consumer</a:t>
            </a:r>
            <a:r>
              <a:rPr sz="900" b="1" spc="-15" dirty="0">
                <a:solidFill>
                  <a:srgbClr val="666666"/>
                </a:solidFill>
                <a:latin typeface="Tahoma"/>
                <a:cs typeface="Tahoma"/>
              </a:rPr>
              <a:t> Goods </a:t>
            </a:r>
            <a:r>
              <a:rPr sz="900" b="1" spc="-110" dirty="0">
                <a:solidFill>
                  <a:srgbClr val="666666"/>
                </a:solidFill>
                <a:latin typeface="Tahoma"/>
                <a:cs typeface="Tahoma"/>
              </a:rPr>
              <a:t>In</a:t>
            </a:r>
            <a:r>
              <a:rPr sz="900" b="1" spc="-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900" b="1" spc="-35" dirty="0">
                <a:solidFill>
                  <a:srgbClr val="666666"/>
                </a:solidFill>
                <a:latin typeface="Tahoma"/>
                <a:cs typeface="Tahoma"/>
              </a:rPr>
              <a:t>2020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5580"/>
            <a:ext cx="8919845" cy="4487545"/>
            <a:chOff x="0" y="245580"/>
            <a:chExt cx="8919845" cy="4487545"/>
          </a:xfrm>
        </p:grpSpPr>
        <p:sp>
          <p:nvSpPr>
            <p:cNvPr id="3" name="object 3"/>
            <p:cNvSpPr/>
            <p:nvPr/>
          </p:nvSpPr>
          <p:spPr>
            <a:xfrm>
              <a:off x="0" y="245592"/>
              <a:ext cx="616585" cy="379095"/>
            </a:xfrm>
            <a:custGeom>
              <a:avLst/>
              <a:gdLst/>
              <a:ahLst/>
              <a:cxnLst/>
              <a:rect l="l" t="t" r="r" b="b"/>
              <a:pathLst>
                <a:path w="616585" h="379095">
                  <a:moveTo>
                    <a:pt x="353542" y="378460"/>
                  </a:moveTo>
                  <a:lnTo>
                    <a:pt x="174396" y="0"/>
                  </a:lnTo>
                  <a:lnTo>
                    <a:pt x="0" y="127"/>
                  </a:lnTo>
                  <a:lnTo>
                    <a:pt x="0" y="378460"/>
                  </a:lnTo>
                  <a:lnTo>
                    <a:pt x="353542" y="378460"/>
                  </a:lnTo>
                  <a:close/>
                </a:path>
                <a:path w="616585" h="379095">
                  <a:moveTo>
                    <a:pt x="485025" y="378599"/>
                  </a:moveTo>
                  <a:lnTo>
                    <a:pt x="305816" y="0"/>
                  </a:lnTo>
                  <a:lnTo>
                    <a:pt x="222529" y="0"/>
                  </a:lnTo>
                  <a:lnTo>
                    <a:pt x="401739" y="378599"/>
                  </a:lnTo>
                  <a:lnTo>
                    <a:pt x="485025" y="378599"/>
                  </a:lnTo>
                  <a:close/>
                </a:path>
                <a:path w="616585" h="379095">
                  <a:moveTo>
                    <a:pt x="616204" y="378599"/>
                  </a:moveTo>
                  <a:lnTo>
                    <a:pt x="436994" y="0"/>
                  </a:lnTo>
                  <a:lnTo>
                    <a:pt x="353707" y="0"/>
                  </a:lnTo>
                  <a:lnTo>
                    <a:pt x="532917" y="378599"/>
                  </a:lnTo>
                  <a:lnTo>
                    <a:pt x="616204" y="378599"/>
                  </a:lnTo>
                  <a:close/>
                </a:path>
              </a:pathLst>
            </a:custGeom>
            <a:solidFill>
              <a:srgbClr val="005F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575" y="630350"/>
              <a:ext cx="8603750" cy="4102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580" y="2520825"/>
              <a:ext cx="3466980" cy="212524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18131" y="3532575"/>
              <a:ext cx="802005" cy="857885"/>
            </a:xfrm>
            <a:custGeom>
              <a:avLst/>
              <a:gdLst/>
              <a:ahLst/>
              <a:cxnLst/>
              <a:rect l="l" t="t" r="r" b="b"/>
              <a:pathLst>
                <a:path w="802005" h="857885">
                  <a:moveTo>
                    <a:pt x="0" y="133602"/>
                  </a:moveTo>
                  <a:lnTo>
                    <a:pt x="6811" y="91373"/>
                  </a:lnTo>
                  <a:lnTo>
                    <a:pt x="25777" y="54698"/>
                  </a:lnTo>
                  <a:lnTo>
                    <a:pt x="54698" y="25777"/>
                  </a:lnTo>
                  <a:lnTo>
                    <a:pt x="91373" y="6811"/>
                  </a:lnTo>
                  <a:lnTo>
                    <a:pt x="133602" y="0"/>
                  </a:lnTo>
                  <a:lnTo>
                    <a:pt x="667997" y="0"/>
                  </a:lnTo>
                  <a:lnTo>
                    <a:pt x="719124" y="10169"/>
                  </a:lnTo>
                  <a:lnTo>
                    <a:pt x="762468" y="39131"/>
                  </a:lnTo>
                  <a:lnTo>
                    <a:pt x="791430" y="82475"/>
                  </a:lnTo>
                  <a:lnTo>
                    <a:pt x="801599" y="133602"/>
                  </a:lnTo>
                  <a:lnTo>
                    <a:pt x="801599" y="723797"/>
                  </a:lnTo>
                  <a:lnTo>
                    <a:pt x="794788" y="766026"/>
                  </a:lnTo>
                  <a:lnTo>
                    <a:pt x="775822" y="802701"/>
                  </a:lnTo>
                  <a:lnTo>
                    <a:pt x="746901" y="831622"/>
                  </a:lnTo>
                  <a:lnTo>
                    <a:pt x="710226" y="850588"/>
                  </a:lnTo>
                  <a:lnTo>
                    <a:pt x="667997" y="857399"/>
                  </a:lnTo>
                  <a:lnTo>
                    <a:pt x="133602" y="857399"/>
                  </a:lnTo>
                  <a:lnTo>
                    <a:pt x="91373" y="850588"/>
                  </a:lnTo>
                  <a:lnTo>
                    <a:pt x="54698" y="831622"/>
                  </a:lnTo>
                  <a:lnTo>
                    <a:pt x="25777" y="802701"/>
                  </a:lnTo>
                  <a:lnTo>
                    <a:pt x="6811" y="766026"/>
                  </a:lnTo>
                  <a:lnTo>
                    <a:pt x="0" y="723797"/>
                  </a:lnTo>
                  <a:lnTo>
                    <a:pt x="0" y="133602"/>
                  </a:lnTo>
                  <a:close/>
                </a:path>
              </a:pathLst>
            </a:custGeom>
            <a:ln w="761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2834" y="228705"/>
            <a:ext cx="8382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60" dirty="0">
                <a:solidFill>
                  <a:srgbClr val="000000"/>
                </a:solidFill>
              </a:rPr>
              <a:t>Yêu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40" dirty="0">
                <a:solidFill>
                  <a:srgbClr val="000000"/>
                </a:solidFill>
              </a:rPr>
              <a:t>cầu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20" dirty="0">
                <a:solidFill>
                  <a:srgbClr val="000000"/>
                </a:solidFill>
              </a:rPr>
              <a:t>TXNG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60" dirty="0">
                <a:solidFill>
                  <a:srgbClr val="000000"/>
                </a:solidFill>
              </a:rPr>
              <a:t>để</a:t>
            </a:r>
            <a:r>
              <a:rPr sz="2200" spc="-40" dirty="0">
                <a:solidFill>
                  <a:srgbClr val="000000"/>
                </a:solidFill>
              </a:rPr>
              <a:t> </a:t>
            </a:r>
            <a:r>
              <a:rPr sz="2200" spc="-60" dirty="0">
                <a:solidFill>
                  <a:srgbClr val="000000"/>
                </a:solidFill>
              </a:rPr>
              <a:t>tham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25" dirty="0">
                <a:solidFill>
                  <a:srgbClr val="000000"/>
                </a:solidFill>
              </a:rPr>
              <a:t>gia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20" dirty="0">
                <a:solidFill>
                  <a:srgbClr val="000000"/>
                </a:solidFill>
              </a:rPr>
              <a:t>các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25" dirty="0">
                <a:solidFill>
                  <a:srgbClr val="000000"/>
                </a:solidFill>
              </a:rPr>
              <a:t>FTAs</a:t>
            </a:r>
            <a:r>
              <a:rPr sz="2200" spc="-40" dirty="0">
                <a:solidFill>
                  <a:srgbClr val="000000"/>
                </a:solidFill>
              </a:rPr>
              <a:t> </a:t>
            </a:r>
            <a:r>
              <a:rPr sz="2200" spc="-90" dirty="0">
                <a:solidFill>
                  <a:srgbClr val="000000"/>
                </a:solidFill>
              </a:rPr>
              <a:t>được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100" dirty="0">
                <a:solidFill>
                  <a:srgbClr val="000000"/>
                </a:solidFill>
              </a:rPr>
              <a:t>miễn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95" dirty="0">
                <a:solidFill>
                  <a:srgbClr val="000000"/>
                </a:solidFill>
              </a:rPr>
              <a:t>thuế</a:t>
            </a:r>
            <a:r>
              <a:rPr sz="2200" spc="-40" dirty="0">
                <a:solidFill>
                  <a:srgbClr val="000000"/>
                </a:solidFill>
              </a:rPr>
              <a:t> </a:t>
            </a:r>
            <a:r>
              <a:rPr sz="2200" spc="-65" dirty="0">
                <a:solidFill>
                  <a:srgbClr val="000000"/>
                </a:solidFill>
              </a:rPr>
              <a:t>xuất</a:t>
            </a:r>
            <a:r>
              <a:rPr sz="2200" spc="-45" dirty="0">
                <a:solidFill>
                  <a:srgbClr val="000000"/>
                </a:solidFill>
              </a:rPr>
              <a:t> </a:t>
            </a:r>
            <a:r>
              <a:rPr sz="2200" spc="-65" dirty="0">
                <a:solidFill>
                  <a:srgbClr val="000000"/>
                </a:solidFill>
              </a:rPr>
              <a:t>khẩu</a:t>
            </a:r>
            <a:endParaRPr sz="2200"/>
          </a:p>
        </p:txBody>
      </p:sp>
      <p:grpSp>
        <p:nvGrpSpPr>
          <p:cNvPr id="8" name="object 8"/>
          <p:cNvGrpSpPr/>
          <p:nvPr/>
        </p:nvGrpSpPr>
        <p:grpSpPr>
          <a:xfrm>
            <a:off x="1439262" y="4458212"/>
            <a:ext cx="359410" cy="312420"/>
            <a:chOff x="1439262" y="4458212"/>
            <a:chExt cx="359410" cy="312420"/>
          </a:xfrm>
        </p:grpSpPr>
        <p:sp>
          <p:nvSpPr>
            <p:cNvPr id="9" name="object 9"/>
            <p:cNvSpPr/>
            <p:nvPr/>
          </p:nvSpPr>
          <p:spPr>
            <a:xfrm>
              <a:off x="1444025" y="4462974"/>
              <a:ext cx="349885" cy="302895"/>
            </a:xfrm>
            <a:custGeom>
              <a:avLst/>
              <a:gdLst/>
              <a:ahLst/>
              <a:cxnLst/>
              <a:rect l="l" t="t" r="r" b="b"/>
              <a:pathLst>
                <a:path w="349885" h="302895">
                  <a:moveTo>
                    <a:pt x="262349" y="302699"/>
                  </a:moveTo>
                  <a:lnTo>
                    <a:pt x="87449" y="302699"/>
                  </a:lnTo>
                  <a:lnTo>
                    <a:pt x="87449" y="151349"/>
                  </a:lnTo>
                  <a:lnTo>
                    <a:pt x="0" y="151349"/>
                  </a:lnTo>
                  <a:lnTo>
                    <a:pt x="174899" y="0"/>
                  </a:lnTo>
                  <a:lnTo>
                    <a:pt x="349799" y="151349"/>
                  </a:lnTo>
                  <a:lnTo>
                    <a:pt x="262349" y="151349"/>
                  </a:lnTo>
                  <a:lnTo>
                    <a:pt x="262349" y="3026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4025" y="4462974"/>
              <a:ext cx="349885" cy="302895"/>
            </a:xfrm>
            <a:custGeom>
              <a:avLst/>
              <a:gdLst/>
              <a:ahLst/>
              <a:cxnLst/>
              <a:rect l="l" t="t" r="r" b="b"/>
              <a:pathLst>
                <a:path w="349885" h="302895">
                  <a:moveTo>
                    <a:pt x="87449" y="302699"/>
                  </a:moveTo>
                  <a:lnTo>
                    <a:pt x="87449" y="151349"/>
                  </a:lnTo>
                  <a:lnTo>
                    <a:pt x="0" y="151349"/>
                  </a:lnTo>
                  <a:lnTo>
                    <a:pt x="174899" y="0"/>
                  </a:lnTo>
                  <a:lnTo>
                    <a:pt x="349799" y="151349"/>
                  </a:lnTo>
                  <a:lnTo>
                    <a:pt x="262349" y="151349"/>
                  </a:lnTo>
                  <a:lnTo>
                    <a:pt x="262349" y="302699"/>
                  </a:lnTo>
                  <a:lnTo>
                    <a:pt x="87449" y="302699"/>
                  </a:lnTo>
                  <a:close/>
                </a:path>
              </a:pathLst>
            </a:custGeom>
            <a:ln w="9524">
              <a:solidFill>
                <a:srgbClr val="092D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7850" y="196061"/>
            <a:ext cx="2305685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100"/>
              </a:spcBef>
            </a:pPr>
            <a:r>
              <a:rPr sz="2300" spc="-285" dirty="0">
                <a:solidFill>
                  <a:srgbClr val="000000"/>
                </a:solidFill>
              </a:rPr>
              <a:t>Y</a:t>
            </a:r>
            <a:r>
              <a:rPr sz="2300" spc="-105" dirty="0">
                <a:solidFill>
                  <a:srgbClr val="000000"/>
                </a:solidFill>
              </a:rPr>
              <a:t>êu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40" dirty="0">
                <a:solidFill>
                  <a:srgbClr val="000000"/>
                </a:solidFill>
              </a:rPr>
              <a:t>cầu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5" dirty="0">
                <a:solidFill>
                  <a:srgbClr val="000000"/>
                </a:solidFill>
              </a:rPr>
              <a:t>Pháp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20" dirty="0">
                <a:solidFill>
                  <a:srgbClr val="000000"/>
                </a:solidFill>
              </a:rPr>
              <a:t>L</a:t>
            </a:r>
            <a:r>
              <a:rPr sz="2300" spc="-55" dirty="0">
                <a:solidFill>
                  <a:srgbClr val="000000"/>
                </a:solidFill>
              </a:rPr>
              <a:t>ý  </a:t>
            </a:r>
            <a:r>
              <a:rPr sz="2300" spc="-95" dirty="0">
                <a:solidFill>
                  <a:srgbClr val="000000"/>
                </a:solidFill>
              </a:rPr>
              <a:t>Trong</a:t>
            </a:r>
            <a:r>
              <a:rPr sz="2300" spc="-60" dirty="0">
                <a:solidFill>
                  <a:srgbClr val="000000"/>
                </a:solidFill>
              </a:rPr>
              <a:t> </a:t>
            </a:r>
            <a:r>
              <a:rPr sz="2300" spc="-100" dirty="0">
                <a:solidFill>
                  <a:srgbClr val="000000"/>
                </a:solidFill>
              </a:rPr>
              <a:t>Nước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105" dirty="0">
                <a:solidFill>
                  <a:srgbClr val="000000"/>
                </a:solidFill>
              </a:rPr>
              <a:t>về </a:t>
            </a:r>
            <a:r>
              <a:rPr sz="2300" spc="-100" dirty="0">
                <a:solidFill>
                  <a:srgbClr val="000000"/>
                </a:solidFill>
              </a:rPr>
              <a:t> </a:t>
            </a:r>
            <a:r>
              <a:rPr sz="2300" spc="-20" dirty="0">
                <a:solidFill>
                  <a:srgbClr val="000000"/>
                </a:solidFill>
              </a:rPr>
              <a:t>TXNG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spc="-220" dirty="0">
                <a:solidFill>
                  <a:srgbClr val="000000"/>
                </a:solidFill>
              </a:rPr>
              <a:t>&amp;</a:t>
            </a:r>
            <a:endParaRPr sz="2300"/>
          </a:p>
          <a:p>
            <a:pPr marL="12700" marR="86995">
              <a:lnSpc>
                <a:spcPct val="114100"/>
              </a:lnSpc>
            </a:pPr>
            <a:r>
              <a:rPr sz="2300" spc="-75" dirty="0">
                <a:solidFill>
                  <a:srgbClr val="000000"/>
                </a:solidFill>
              </a:rPr>
              <a:t>Ứng</a:t>
            </a:r>
            <a:r>
              <a:rPr sz="2300" spc="-85" dirty="0">
                <a:solidFill>
                  <a:srgbClr val="000000"/>
                </a:solidFill>
              </a:rPr>
              <a:t> </a:t>
            </a:r>
            <a:r>
              <a:rPr sz="2300" spc="-60" dirty="0">
                <a:solidFill>
                  <a:srgbClr val="000000"/>
                </a:solidFill>
              </a:rPr>
              <a:t>dụng</a:t>
            </a:r>
            <a:r>
              <a:rPr sz="2300" spc="-80" dirty="0">
                <a:solidFill>
                  <a:srgbClr val="000000"/>
                </a:solidFill>
              </a:rPr>
              <a:t> </a:t>
            </a:r>
            <a:r>
              <a:rPr sz="2300" spc="-50" dirty="0">
                <a:solidFill>
                  <a:srgbClr val="000000"/>
                </a:solidFill>
              </a:rPr>
              <a:t>Nông </a:t>
            </a:r>
            <a:r>
              <a:rPr sz="2300" spc="-660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nghiệp</a:t>
            </a:r>
            <a:r>
              <a:rPr sz="2300" spc="-60" dirty="0">
                <a:solidFill>
                  <a:srgbClr val="000000"/>
                </a:solidFill>
              </a:rPr>
              <a:t> </a:t>
            </a:r>
            <a:r>
              <a:rPr sz="2300" spc="-40" dirty="0">
                <a:solidFill>
                  <a:srgbClr val="000000"/>
                </a:solidFill>
              </a:rPr>
              <a:t>Công </a:t>
            </a:r>
            <a:r>
              <a:rPr sz="2300" spc="-35" dirty="0">
                <a:solidFill>
                  <a:srgbClr val="000000"/>
                </a:solidFill>
              </a:rPr>
              <a:t> </a:t>
            </a:r>
            <a:r>
              <a:rPr sz="2300" spc="-65" dirty="0">
                <a:solidFill>
                  <a:srgbClr val="000000"/>
                </a:solidFill>
              </a:rPr>
              <a:t>Nghệ</a:t>
            </a:r>
            <a:r>
              <a:rPr sz="2300" spc="-55" dirty="0">
                <a:solidFill>
                  <a:srgbClr val="000000"/>
                </a:solidFill>
              </a:rPr>
              <a:t> </a:t>
            </a:r>
            <a:r>
              <a:rPr sz="2300" dirty="0">
                <a:solidFill>
                  <a:srgbClr val="000000"/>
                </a:solidFill>
              </a:rPr>
              <a:t>Cao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657850" y="2645891"/>
            <a:ext cx="247650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80" dirty="0">
                <a:latin typeface="Tahoma"/>
                <a:cs typeface="Tahoma"/>
              </a:rPr>
              <a:t>Made-In-Vietnam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3849" y="269325"/>
            <a:ext cx="5819775" cy="4672330"/>
            <a:chOff x="3183849" y="269325"/>
            <a:chExt cx="5819775" cy="46723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0515" y="3319404"/>
              <a:ext cx="2382118" cy="16218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9438" y="308120"/>
              <a:ext cx="2903782" cy="30225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5962" y="2565546"/>
              <a:ext cx="3106615" cy="6999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61200" y="2560783"/>
              <a:ext cx="3116580" cy="709930"/>
            </a:xfrm>
            <a:custGeom>
              <a:avLst/>
              <a:gdLst/>
              <a:ahLst/>
              <a:cxnLst/>
              <a:rect l="l" t="t" r="r" b="b"/>
              <a:pathLst>
                <a:path w="3116579" h="709929">
                  <a:moveTo>
                    <a:pt x="0" y="0"/>
                  </a:moveTo>
                  <a:lnTo>
                    <a:pt x="3116140" y="0"/>
                  </a:lnTo>
                  <a:lnTo>
                    <a:pt x="3116140" y="709433"/>
                  </a:lnTo>
                  <a:lnTo>
                    <a:pt x="0" y="70943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9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3849" y="269325"/>
              <a:ext cx="3245334" cy="21773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5396" y="3419483"/>
              <a:ext cx="3132480" cy="140316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412874" y="2344171"/>
            <a:ext cx="2819400" cy="36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 MT"/>
                <a:cs typeface="Arial MT"/>
              </a:rPr>
              <a:t>……………………………………………………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Arial MT"/>
                <a:cs typeface="Arial MT"/>
              </a:rPr>
              <a:t>……………</a:t>
            </a:r>
            <a:r>
              <a:rPr sz="1100" spc="-5" dirty="0">
                <a:latin typeface="Calibri"/>
                <a:cs typeface="Calibri"/>
              </a:rPr>
              <a:t>...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12874" y="3221966"/>
            <a:ext cx="2819400" cy="36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 MT"/>
                <a:cs typeface="Arial MT"/>
              </a:rPr>
              <a:t>……………………………………………………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100" spc="-5" dirty="0">
                <a:latin typeface="Arial MT"/>
                <a:cs typeface="Arial MT"/>
              </a:rPr>
              <a:t>……………</a:t>
            </a:r>
            <a:r>
              <a:rPr sz="1100" spc="-5" dirty="0">
                <a:latin typeface="Calibri"/>
                <a:cs typeface="Calibri"/>
              </a:rPr>
              <a:t>...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5171" y="2088122"/>
            <a:ext cx="534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297FD4"/>
                </a:solidFill>
                <a:latin typeface="Arial MT"/>
                <a:cs typeface="Arial MT"/>
              </a:rPr>
              <a:t>02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7302" y="2436130"/>
            <a:ext cx="5491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5" dirty="0">
                <a:solidFill>
                  <a:srgbClr val="404040"/>
                </a:solidFill>
                <a:latin typeface="Tahoma"/>
                <a:cs typeface="Tahoma"/>
              </a:rPr>
              <a:t>Hệ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404040"/>
                </a:solidFill>
                <a:latin typeface="Tahoma"/>
                <a:cs typeface="Tahoma"/>
              </a:rPr>
              <a:t>thống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30" dirty="0">
                <a:solidFill>
                  <a:srgbClr val="404040"/>
                </a:solidFill>
                <a:latin typeface="Tahoma"/>
                <a:cs typeface="Tahoma"/>
              </a:rPr>
              <a:t>truy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xuất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404040"/>
                </a:solidFill>
                <a:latin typeface="Tahoma"/>
                <a:cs typeface="Tahoma"/>
              </a:rPr>
              <a:t>nguồn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5" dirty="0">
                <a:solidFill>
                  <a:srgbClr val="404040"/>
                </a:solidFill>
                <a:latin typeface="Tahoma"/>
                <a:cs typeface="Tahoma"/>
              </a:rPr>
              <a:t>gốc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404040"/>
                </a:solidFill>
                <a:latin typeface="Tahoma"/>
                <a:cs typeface="Tahoma"/>
              </a:rPr>
              <a:t>sản</a:t>
            </a:r>
            <a:r>
              <a:rPr sz="1800" spc="-10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phẩm</a:t>
            </a:r>
            <a:r>
              <a:rPr sz="1800" spc="-9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60" dirty="0">
                <a:solidFill>
                  <a:srgbClr val="404040"/>
                </a:solidFill>
                <a:latin typeface="Tahoma"/>
                <a:cs typeface="Tahoma"/>
              </a:rPr>
              <a:t>Blockchain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49523" y="2321322"/>
            <a:ext cx="2391410" cy="0"/>
          </a:xfrm>
          <a:custGeom>
            <a:avLst/>
            <a:gdLst/>
            <a:ahLst/>
            <a:cxnLst/>
            <a:rect l="l" t="t" r="r" b="b"/>
            <a:pathLst>
              <a:path w="2391410">
                <a:moveTo>
                  <a:pt x="0" y="0"/>
                </a:moveTo>
                <a:lnTo>
                  <a:pt x="2390999" y="0"/>
                </a:lnTo>
              </a:path>
            </a:pathLst>
          </a:custGeom>
          <a:ln w="9524">
            <a:solidFill>
              <a:srgbClr val="297F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27299" y="1918024"/>
            <a:ext cx="32150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54" dirty="0">
                <a:solidFill>
                  <a:srgbClr val="297FD4"/>
                </a:solidFill>
                <a:latin typeface="Tahoma"/>
                <a:cs typeface="Tahoma"/>
              </a:rPr>
              <a:t>GIỚI</a:t>
            </a:r>
            <a:r>
              <a:rPr sz="2200" b="1" spc="-45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90" dirty="0">
                <a:solidFill>
                  <a:srgbClr val="297FD4"/>
                </a:solidFill>
                <a:latin typeface="Tahoma"/>
                <a:cs typeface="Tahoma"/>
              </a:rPr>
              <a:t>THIỆU</a:t>
            </a:r>
            <a:r>
              <a:rPr sz="2200" b="1" spc="-45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25" dirty="0">
                <a:solidFill>
                  <a:srgbClr val="297FD4"/>
                </a:solidFill>
                <a:latin typeface="Tahoma"/>
                <a:cs typeface="Tahoma"/>
              </a:rPr>
              <a:t>VỀ</a:t>
            </a:r>
            <a:r>
              <a:rPr sz="2200" b="1" spc="-45" dirty="0">
                <a:solidFill>
                  <a:srgbClr val="297FD4"/>
                </a:solidFill>
                <a:latin typeface="Tahoma"/>
                <a:cs typeface="Tahoma"/>
              </a:rPr>
              <a:t> </a:t>
            </a:r>
            <a:r>
              <a:rPr sz="2200" b="1" spc="-50" dirty="0">
                <a:solidFill>
                  <a:srgbClr val="297FD4"/>
                </a:solidFill>
                <a:latin typeface="Tahoma"/>
                <a:cs typeface="Tahoma"/>
              </a:rPr>
              <a:t>MT</a:t>
            </a:r>
            <a:r>
              <a:rPr sz="2200" b="1" spc="-65" dirty="0">
                <a:solidFill>
                  <a:srgbClr val="297FD4"/>
                </a:solidFill>
                <a:latin typeface="Tahoma"/>
                <a:cs typeface="Tahoma"/>
              </a:rPr>
              <a:t>R</a:t>
            </a:r>
            <a:r>
              <a:rPr sz="2200" b="1" spc="90" dirty="0">
                <a:solidFill>
                  <a:srgbClr val="297FD4"/>
                </a:solidFill>
                <a:latin typeface="Tahoma"/>
                <a:cs typeface="Tahoma"/>
              </a:rPr>
              <a:t>A</a:t>
            </a:r>
            <a:r>
              <a:rPr sz="2200" b="1" spc="-5" dirty="0">
                <a:solidFill>
                  <a:srgbClr val="297FD4"/>
                </a:solidFill>
                <a:latin typeface="Tahoma"/>
                <a:cs typeface="Tahoma"/>
              </a:rPr>
              <a:t>CE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7842" y="286862"/>
            <a:ext cx="7976870" cy="4031615"/>
            <a:chOff x="507842" y="286862"/>
            <a:chExt cx="7976870" cy="4031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842" y="286862"/>
              <a:ext cx="7737165" cy="40314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38200" y="381224"/>
              <a:ext cx="4646930" cy="2921635"/>
            </a:xfrm>
            <a:custGeom>
              <a:avLst/>
              <a:gdLst/>
              <a:ahLst/>
              <a:cxnLst/>
              <a:rect l="l" t="t" r="r" b="b"/>
              <a:pathLst>
                <a:path w="4646930" h="2921635">
                  <a:moveTo>
                    <a:pt x="4646399" y="2921399"/>
                  </a:moveTo>
                  <a:lnTo>
                    <a:pt x="0" y="2921399"/>
                  </a:lnTo>
                  <a:lnTo>
                    <a:pt x="0" y="0"/>
                  </a:lnTo>
                  <a:lnTo>
                    <a:pt x="4646399" y="0"/>
                  </a:lnTo>
                  <a:lnTo>
                    <a:pt x="4646399" y="2921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4362" y="381225"/>
              <a:ext cx="1594068" cy="27504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149" y="1360193"/>
              <a:ext cx="2842424" cy="17714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34200" y="550524"/>
              <a:ext cx="393700" cy="125730"/>
            </a:xfrm>
            <a:custGeom>
              <a:avLst/>
              <a:gdLst/>
              <a:ahLst/>
              <a:cxnLst/>
              <a:rect l="l" t="t" r="r" b="b"/>
              <a:pathLst>
                <a:path w="393700" h="125729">
                  <a:moveTo>
                    <a:pt x="393299" y="125399"/>
                  </a:moveTo>
                  <a:lnTo>
                    <a:pt x="0" y="125399"/>
                  </a:lnTo>
                  <a:lnTo>
                    <a:pt x="0" y="0"/>
                  </a:lnTo>
                  <a:lnTo>
                    <a:pt x="393299" y="0"/>
                  </a:lnTo>
                  <a:lnTo>
                    <a:pt x="393299" y="125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34200" y="550524"/>
              <a:ext cx="393700" cy="125730"/>
            </a:xfrm>
            <a:custGeom>
              <a:avLst/>
              <a:gdLst/>
              <a:ahLst/>
              <a:cxnLst/>
              <a:rect l="l" t="t" r="r" b="b"/>
              <a:pathLst>
                <a:path w="393700" h="125729">
                  <a:moveTo>
                    <a:pt x="0" y="0"/>
                  </a:moveTo>
                  <a:lnTo>
                    <a:pt x="393299" y="0"/>
                  </a:lnTo>
                  <a:lnTo>
                    <a:pt x="393299" y="125399"/>
                  </a:lnTo>
                  <a:lnTo>
                    <a:pt x="0" y="125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5099" y="399924"/>
              <a:ext cx="2192020" cy="736600"/>
            </a:xfrm>
            <a:custGeom>
              <a:avLst/>
              <a:gdLst/>
              <a:ahLst/>
              <a:cxnLst/>
              <a:rect l="l" t="t" r="r" b="b"/>
              <a:pathLst>
                <a:path w="2192020" h="736600">
                  <a:moveTo>
                    <a:pt x="2191799" y="736199"/>
                  </a:moveTo>
                  <a:lnTo>
                    <a:pt x="0" y="736199"/>
                  </a:lnTo>
                  <a:lnTo>
                    <a:pt x="0" y="0"/>
                  </a:lnTo>
                  <a:lnTo>
                    <a:pt x="2191799" y="0"/>
                  </a:lnTo>
                  <a:lnTo>
                    <a:pt x="2191799" y="736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5099" y="399924"/>
              <a:ext cx="2192020" cy="736600"/>
            </a:xfrm>
            <a:custGeom>
              <a:avLst/>
              <a:gdLst/>
              <a:ahLst/>
              <a:cxnLst/>
              <a:rect l="l" t="t" r="r" b="b"/>
              <a:pathLst>
                <a:path w="2192020" h="736600">
                  <a:moveTo>
                    <a:pt x="0" y="0"/>
                  </a:moveTo>
                  <a:lnTo>
                    <a:pt x="2191799" y="0"/>
                  </a:lnTo>
                  <a:lnTo>
                    <a:pt x="2191799" y="736199"/>
                  </a:lnTo>
                  <a:lnTo>
                    <a:pt x="0" y="736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5099" y="2683849"/>
              <a:ext cx="1656714" cy="217804"/>
            </a:xfrm>
            <a:custGeom>
              <a:avLst/>
              <a:gdLst/>
              <a:ahLst/>
              <a:cxnLst/>
              <a:rect l="l" t="t" r="r" b="b"/>
              <a:pathLst>
                <a:path w="1656714" h="217805">
                  <a:moveTo>
                    <a:pt x="1656599" y="217499"/>
                  </a:moveTo>
                  <a:lnTo>
                    <a:pt x="0" y="217499"/>
                  </a:lnTo>
                  <a:lnTo>
                    <a:pt x="0" y="0"/>
                  </a:lnTo>
                  <a:lnTo>
                    <a:pt x="1656599" y="0"/>
                  </a:lnTo>
                  <a:lnTo>
                    <a:pt x="1656599" y="217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5099" y="2683849"/>
              <a:ext cx="1656714" cy="217804"/>
            </a:xfrm>
            <a:custGeom>
              <a:avLst/>
              <a:gdLst/>
              <a:ahLst/>
              <a:cxnLst/>
              <a:rect l="l" t="t" r="r" b="b"/>
              <a:pathLst>
                <a:path w="1656714" h="217805">
                  <a:moveTo>
                    <a:pt x="0" y="0"/>
                  </a:moveTo>
                  <a:lnTo>
                    <a:pt x="1656599" y="0"/>
                  </a:lnTo>
                  <a:lnTo>
                    <a:pt x="1656599" y="217499"/>
                  </a:lnTo>
                  <a:lnTo>
                    <a:pt x="0" y="217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45163" y="649199"/>
            <a:ext cx="12674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60" dirty="0">
                <a:solidFill>
                  <a:srgbClr val="FF0000"/>
                </a:solidFill>
              </a:rPr>
              <a:t>m</a:t>
            </a:r>
            <a:r>
              <a:rPr sz="2800" spc="-204" dirty="0">
                <a:solidFill>
                  <a:srgbClr val="1A73E7"/>
                </a:solidFill>
              </a:rPr>
              <a:t>T</a:t>
            </a:r>
            <a:r>
              <a:rPr sz="2800" spc="-150" dirty="0">
                <a:solidFill>
                  <a:srgbClr val="1A73E7"/>
                </a:solidFill>
              </a:rPr>
              <a:t>r</a:t>
            </a:r>
            <a:r>
              <a:rPr sz="2800" spc="-50" dirty="0">
                <a:solidFill>
                  <a:srgbClr val="1A73E7"/>
                </a:solidFill>
              </a:rPr>
              <a:t>ace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94915"/>
            <a:ext cx="9143999" cy="2485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45592"/>
            <a:ext cx="616585" cy="379095"/>
          </a:xfrm>
          <a:custGeom>
            <a:avLst/>
            <a:gdLst/>
            <a:ahLst/>
            <a:cxnLst/>
            <a:rect l="l" t="t" r="r" b="b"/>
            <a:pathLst>
              <a:path w="616585" h="379095">
                <a:moveTo>
                  <a:pt x="353542" y="378460"/>
                </a:moveTo>
                <a:lnTo>
                  <a:pt x="174396" y="0"/>
                </a:lnTo>
                <a:lnTo>
                  <a:pt x="0" y="127"/>
                </a:lnTo>
                <a:lnTo>
                  <a:pt x="0" y="378460"/>
                </a:lnTo>
                <a:lnTo>
                  <a:pt x="353542" y="378460"/>
                </a:lnTo>
                <a:close/>
              </a:path>
              <a:path w="616585" h="379095">
                <a:moveTo>
                  <a:pt x="485025" y="378599"/>
                </a:moveTo>
                <a:lnTo>
                  <a:pt x="305816" y="0"/>
                </a:lnTo>
                <a:lnTo>
                  <a:pt x="222529" y="0"/>
                </a:lnTo>
                <a:lnTo>
                  <a:pt x="401739" y="378599"/>
                </a:lnTo>
                <a:lnTo>
                  <a:pt x="485025" y="378599"/>
                </a:lnTo>
                <a:close/>
              </a:path>
              <a:path w="616585" h="379095">
                <a:moveTo>
                  <a:pt x="616204" y="378599"/>
                </a:moveTo>
                <a:lnTo>
                  <a:pt x="436994" y="0"/>
                </a:lnTo>
                <a:lnTo>
                  <a:pt x="353707" y="0"/>
                </a:lnTo>
                <a:lnTo>
                  <a:pt x="532917" y="378599"/>
                </a:lnTo>
                <a:lnTo>
                  <a:pt x="616204" y="378599"/>
                </a:lnTo>
                <a:close/>
              </a:path>
            </a:pathLst>
          </a:custGeom>
          <a:solidFill>
            <a:srgbClr val="005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3371" y="988274"/>
            <a:ext cx="2651125" cy="2703195"/>
          </a:xfrm>
          <a:custGeom>
            <a:avLst/>
            <a:gdLst/>
            <a:ahLst/>
            <a:cxnLst/>
            <a:rect l="l" t="t" r="r" b="b"/>
            <a:pathLst>
              <a:path w="2651125" h="2703195">
                <a:moveTo>
                  <a:pt x="2532526" y="2702699"/>
                </a:moveTo>
                <a:lnTo>
                  <a:pt x="117973" y="2702699"/>
                </a:lnTo>
                <a:lnTo>
                  <a:pt x="72052" y="2693429"/>
                </a:lnTo>
                <a:lnTo>
                  <a:pt x="34553" y="2668146"/>
                </a:lnTo>
                <a:lnTo>
                  <a:pt x="9270" y="2630646"/>
                </a:lnTo>
                <a:lnTo>
                  <a:pt x="0" y="2584726"/>
                </a:lnTo>
                <a:lnTo>
                  <a:pt x="0" y="117973"/>
                </a:lnTo>
                <a:lnTo>
                  <a:pt x="9270" y="72053"/>
                </a:lnTo>
                <a:lnTo>
                  <a:pt x="34553" y="34553"/>
                </a:lnTo>
                <a:lnTo>
                  <a:pt x="72052" y="9270"/>
                </a:lnTo>
                <a:lnTo>
                  <a:pt x="117973" y="0"/>
                </a:lnTo>
                <a:lnTo>
                  <a:pt x="2532526" y="0"/>
                </a:lnTo>
                <a:lnTo>
                  <a:pt x="2577672" y="8980"/>
                </a:lnTo>
                <a:lnTo>
                  <a:pt x="2615945" y="34553"/>
                </a:lnTo>
                <a:lnTo>
                  <a:pt x="2641519" y="72827"/>
                </a:lnTo>
                <a:lnTo>
                  <a:pt x="2650499" y="117973"/>
                </a:lnTo>
                <a:lnTo>
                  <a:pt x="2650499" y="2584726"/>
                </a:lnTo>
                <a:lnTo>
                  <a:pt x="2641228" y="2630646"/>
                </a:lnTo>
                <a:lnTo>
                  <a:pt x="2615946" y="2668146"/>
                </a:lnTo>
                <a:lnTo>
                  <a:pt x="2578446" y="2693429"/>
                </a:lnTo>
                <a:lnTo>
                  <a:pt x="2532526" y="2702699"/>
                </a:lnTo>
                <a:close/>
              </a:path>
            </a:pathLst>
          </a:custGeom>
          <a:solidFill>
            <a:srgbClr val="CEE1F3">
              <a:alpha val="502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4343" y="988274"/>
            <a:ext cx="2651125" cy="2703195"/>
          </a:xfrm>
          <a:custGeom>
            <a:avLst/>
            <a:gdLst/>
            <a:ahLst/>
            <a:cxnLst/>
            <a:rect l="l" t="t" r="r" b="b"/>
            <a:pathLst>
              <a:path w="2651125" h="2703195">
                <a:moveTo>
                  <a:pt x="2532526" y="2702699"/>
                </a:moveTo>
                <a:lnTo>
                  <a:pt x="117973" y="2702699"/>
                </a:lnTo>
                <a:lnTo>
                  <a:pt x="72053" y="2693429"/>
                </a:lnTo>
                <a:lnTo>
                  <a:pt x="34553" y="2668146"/>
                </a:lnTo>
                <a:lnTo>
                  <a:pt x="9270" y="2630646"/>
                </a:lnTo>
                <a:lnTo>
                  <a:pt x="0" y="2584726"/>
                </a:lnTo>
                <a:lnTo>
                  <a:pt x="0" y="117973"/>
                </a:lnTo>
                <a:lnTo>
                  <a:pt x="9270" y="72053"/>
                </a:lnTo>
                <a:lnTo>
                  <a:pt x="34553" y="34553"/>
                </a:lnTo>
                <a:lnTo>
                  <a:pt x="72053" y="9270"/>
                </a:lnTo>
                <a:lnTo>
                  <a:pt x="117973" y="0"/>
                </a:lnTo>
                <a:lnTo>
                  <a:pt x="2532526" y="0"/>
                </a:lnTo>
                <a:lnTo>
                  <a:pt x="2577672" y="8980"/>
                </a:lnTo>
                <a:lnTo>
                  <a:pt x="2615946" y="34553"/>
                </a:lnTo>
                <a:lnTo>
                  <a:pt x="2641519" y="72827"/>
                </a:lnTo>
                <a:lnTo>
                  <a:pt x="2650499" y="117973"/>
                </a:lnTo>
                <a:lnTo>
                  <a:pt x="2650499" y="2584726"/>
                </a:lnTo>
                <a:lnTo>
                  <a:pt x="2641229" y="2630646"/>
                </a:lnTo>
                <a:lnTo>
                  <a:pt x="2615946" y="2668146"/>
                </a:lnTo>
                <a:lnTo>
                  <a:pt x="2578447" y="2693429"/>
                </a:lnTo>
                <a:lnTo>
                  <a:pt x="2532526" y="2702699"/>
                </a:lnTo>
                <a:close/>
              </a:path>
            </a:pathLst>
          </a:custGeom>
          <a:solidFill>
            <a:srgbClr val="CEE1F3">
              <a:alpha val="502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243853" y="988274"/>
            <a:ext cx="2651125" cy="2703195"/>
            <a:chOff x="3243853" y="988274"/>
            <a:chExt cx="2651125" cy="2703195"/>
          </a:xfrm>
        </p:grpSpPr>
        <p:sp>
          <p:nvSpPr>
            <p:cNvPr id="7" name="object 7"/>
            <p:cNvSpPr/>
            <p:nvPr/>
          </p:nvSpPr>
          <p:spPr>
            <a:xfrm>
              <a:off x="3243853" y="988274"/>
              <a:ext cx="2651125" cy="2703195"/>
            </a:xfrm>
            <a:custGeom>
              <a:avLst/>
              <a:gdLst/>
              <a:ahLst/>
              <a:cxnLst/>
              <a:rect l="l" t="t" r="r" b="b"/>
              <a:pathLst>
                <a:path w="2651125" h="2703195">
                  <a:moveTo>
                    <a:pt x="2532526" y="2702699"/>
                  </a:moveTo>
                  <a:lnTo>
                    <a:pt x="117973" y="2702699"/>
                  </a:lnTo>
                  <a:lnTo>
                    <a:pt x="72053" y="2693429"/>
                  </a:lnTo>
                  <a:lnTo>
                    <a:pt x="34553" y="2668146"/>
                  </a:lnTo>
                  <a:lnTo>
                    <a:pt x="9270" y="2630646"/>
                  </a:lnTo>
                  <a:lnTo>
                    <a:pt x="0" y="2584726"/>
                  </a:lnTo>
                  <a:lnTo>
                    <a:pt x="0" y="117973"/>
                  </a:lnTo>
                  <a:lnTo>
                    <a:pt x="9270" y="72053"/>
                  </a:lnTo>
                  <a:lnTo>
                    <a:pt x="34553" y="34553"/>
                  </a:lnTo>
                  <a:lnTo>
                    <a:pt x="72053" y="9270"/>
                  </a:lnTo>
                  <a:lnTo>
                    <a:pt x="117973" y="0"/>
                  </a:lnTo>
                  <a:lnTo>
                    <a:pt x="2532526" y="0"/>
                  </a:lnTo>
                  <a:lnTo>
                    <a:pt x="2577672" y="8980"/>
                  </a:lnTo>
                  <a:lnTo>
                    <a:pt x="2615946" y="34553"/>
                  </a:lnTo>
                  <a:lnTo>
                    <a:pt x="2641519" y="72827"/>
                  </a:lnTo>
                  <a:lnTo>
                    <a:pt x="2650499" y="117973"/>
                  </a:lnTo>
                  <a:lnTo>
                    <a:pt x="2650499" y="2584726"/>
                  </a:lnTo>
                  <a:lnTo>
                    <a:pt x="2641228" y="2630646"/>
                  </a:lnTo>
                  <a:lnTo>
                    <a:pt x="2615946" y="2668146"/>
                  </a:lnTo>
                  <a:lnTo>
                    <a:pt x="2578446" y="2693429"/>
                  </a:lnTo>
                  <a:lnTo>
                    <a:pt x="2532526" y="2702699"/>
                  </a:lnTo>
                  <a:close/>
                </a:path>
              </a:pathLst>
            </a:custGeom>
            <a:solidFill>
              <a:srgbClr val="CEE1F3">
                <a:alpha val="502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75687" y="1278674"/>
              <a:ext cx="643255" cy="643255"/>
            </a:xfrm>
            <a:custGeom>
              <a:avLst/>
              <a:gdLst/>
              <a:ahLst/>
              <a:cxnLst/>
              <a:rect l="l" t="t" r="r" b="b"/>
              <a:pathLst>
                <a:path w="643254" h="643255">
                  <a:moveTo>
                    <a:pt x="321599" y="643199"/>
                  </a:moveTo>
                  <a:lnTo>
                    <a:pt x="274076" y="639713"/>
                  </a:lnTo>
                  <a:lnTo>
                    <a:pt x="228717" y="629583"/>
                  </a:lnTo>
                  <a:lnTo>
                    <a:pt x="186021" y="613309"/>
                  </a:lnTo>
                  <a:lnTo>
                    <a:pt x="146485" y="591388"/>
                  </a:lnTo>
                  <a:lnTo>
                    <a:pt x="110606" y="564316"/>
                  </a:lnTo>
                  <a:lnTo>
                    <a:pt x="78882" y="532593"/>
                  </a:lnTo>
                  <a:lnTo>
                    <a:pt x="51811" y="496714"/>
                  </a:lnTo>
                  <a:lnTo>
                    <a:pt x="29890" y="457178"/>
                  </a:lnTo>
                  <a:lnTo>
                    <a:pt x="13616" y="414482"/>
                  </a:lnTo>
                  <a:lnTo>
                    <a:pt x="3486" y="369123"/>
                  </a:lnTo>
                  <a:lnTo>
                    <a:pt x="0" y="321599"/>
                  </a:lnTo>
                  <a:lnTo>
                    <a:pt x="3486" y="274076"/>
                  </a:lnTo>
                  <a:lnTo>
                    <a:pt x="13616" y="228717"/>
                  </a:lnTo>
                  <a:lnTo>
                    <a:pt x="29890" y="186021"/>
                  </a:lnTo>
                  <a:lnTo>
                    <a:pt x="51811" y="146485"/>
                  </a:lnTo>
                  <a:lnTo>
                    <a:pt x="78882" y="110606"/>
                  </a:lnTo>
                  <a:lnTo>
                    <a:pt x="110606" y="78883"/>
                  </a:lnTo>
                  <a:lnTo>
                    <a:pt x="146485" y="51811"/>
                  </a:lnTo>
                  <a:lnTo>
                    <a:pt x="186021" y="29890"/>
                  </a:lnTo>
                  <a:lnTo>
                    <a:pt x="228717" y="13616"/>
                  </a:lnTo>
                  <a:lnTo>
                    <a:pt x="274076" y="3486"/>
                  </a:lnTo>
                  <a:lnTo>
                    <a:pt x="321599" y="0"/>
                  </a:lnTo>
                  <a:lnTo>
                    <a:pt x="372213" y="4006"/>
                  </a:lnTo>
                  <a:lnTo>
                    <a:pt x="421123" y="15786"/>
                  </a:lnTo>
                  <a:lnTo>
                    <a:pt x="467468" y="34983"/>
                  </a:lnTo>
                  <a:lnTo>
                    <a:pt x="510383" y="61238"/>
                  </a:lnTo>
                  <a:lnTo>
                    <a:pt x="549005" y="94194"/>
                  </a:lnTo>
                  <a:lnTo>
                    <a:pt x="581961" y="132816"/>
                  </a:lnTo>
                  <a:lnTo>
                    <a:pt x="608216" y="175731"/>
                  </a:lnTo>
                  <a:lnTo>
                    <a:pt x="627413" y="222076"/>
                  </a:lnTo>
                  <a:lnTo>
                    <a:pt x="639193" y="270986"/>
                  </a:lnTo>
                  <a:lnTo>
                    <a:pt x="643199" y="321599"/>
                  </a:lnTo>
                  <a:lnTo>
                    <a:pt x="639713" y="369123"/>
                  </a:lnTo>
                  <a:lnTo>
                    <a:pt x="629583" y="414482"/>
                  </a:lnTo>
                  <a:lnTo>
                    <a:pt x="613309" y="457178"/>
                  </a:lnTo>
                  <a:lnTo>
                    <a:pt x="591388" y="496714"/>
                  </a:lnTo>
                  <a:lnTo>
                    <a:pt x="564317" y="532593"/>
                  </a:lnTo>
                  <a:lnTo>
                    <a:pt x="532593" y="564316"/>
                  </a:lnTo>
                  <a:lnTo>
                    <a:pt x="496714" y="591388"/>
                  </a:lnTo>
                  <a:lnTo>
                    <a:pt x="457178" y="613309"/>
                  </a:lnTo>
                  <a:lnTo>
                    <a:pt x="414482" y="629583"/>
                  </a:lnTo>
                  <a:lnTo>
                    <a:pt x="369123" y="639713"/>
                  </a:lnTo>
                  <a:lnTo>
                    <a:pt x="321599" y="643199"/>
                  </a:lnTo>
                  <a:close/>
                </a:path>
              </a:pathLst>
            </a:custGeom>
            <a:solidFill>
              <a:srgbClr val="FCE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2268" y="229086"/>
            <a:ext cx="56235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75" dirty="0">
                <a:solidFill>
                  <a:srgbClr val="000000"/>
                </a:solidFill>
              </a:rPr>
              <a:t>Tại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15" dirty="0">
                <a:solidFill>
                  <a:srgbClr val="000000"/>
                </a:solidFill>
              </a:rPr>
              <a:t>sao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90" dirty="0">
                <a:solidFill>
                  <a:srgbClr val="000000"/>
                </a:solidFill>
              </a:rPr>
              <a:t>truy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70" dirty="0">
                <a:solidFill>
                  <a:srgbClr val="000000"/>
                </a:solidFill>
              </a:rPr>
              <a:t>xuất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75" dirty="0">
                <a:solidFill>
                  <a:srgbClr val="000000"/>
                </a:solidFill>
              </a:rPr>
              <a:t>nguồn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45" dirty="0">
                <a:solidFill>
                  <a:srgbClr val="000000"/>
                </a:solidFill>
              </a:rPr>
              <a:t>gốc</a:t>
            </a:r>
            <a:r>
              <a:rPr sz="2300" spc="-50" dirty="0">
                <a:solidFill>
                  <a:srgbClr val="000000"/>
                </a:solidFill>
              </a:rPr>
              <a:t> </a:t>
            </a:r>
            <a:r>
              <a:rPr sz="2300" spc="-95" dirty="0">
                <a:solidFill>
                  <a:srgbClr val="000000"/>
                </a:solidFill>
              </a:rPr>
              <a:t>với</a:t>
            </a:r>
            <a:r>
              <a:rPr sz="2300" spc="-45" dirty="0">
                <a:solidFill>
                  <a:srgbClr val="000000"/>
                </a:solidFill>
              </a:rPr>
              <a:t> </a:t>
            </a:r>
            <a:r>
              <a:rPr sz="2300" spc="-114" dirty="0">
                <a:solidFill>
                  <a:srgbClr val="000000"/>
                </a:solidFill>
              </a:rPr>
              <a:t>mTrace?</a:t>
            </a:r>
            <a:endParaRPr sz="23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187" y="1278674"/>
            <a:ext cx="648599" cy="6431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28324" y="2187587"/>
            <a:ext cx="2542540" cy="1413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solidFill>
                  <a:srgbClr val="0063B5"/>
                </a:solidFill>
                <a:latin typeface="Tahoma"/>
                <a:cs typeface="Tahoma"/>
              </a:rPr>
              <a:t>Tăng</a:t>
            </a:r>
            <a:r>
              <a:rPr sz="1400" b="1" spc="-45" dirty="0">
                <a:solidFill>
                  <a:srgbClr val="0063B5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0063B5"/>
                </a:solidFill>
                <a:latin typeface="Tahoma"/>
                <a:cs typeface="Tahoma"/>
              </a:rPr>
              <a:t>giá</a:t>
            </a:r>
            <a:r>
              <a:rPr sz="1400" b="1" spc="-40" dirty="0">
                <a:solidFill>
                  <a:srgbClr val="0063B5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0063B5"/>
                </a:solidFill>
                <a:latin typeface="Tahoma"/>
                <a:cs typeface="Tahoma"/>
              </a:rPr>
              <a:t>trị</a:t>
            </a:r>
            <a:r>
              <a:rPr sz="1400" b="1" spc="-40" dirty="0">
                <a:solidFill>
                  <a:srgbClr val="0063B5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0063B5"/>
                </a:solidFill>
                <a:latin typeface="Tahoma"/>
                <a:cs typeface="Tahoma"/>
              </a:rPr>
              <a:t>sản</a:t>
            </a:r>
            <a:r>
              <a:rPr sz="1400" b="1" spc="-40" dirty="0">
                <a:solidFill>
                  <a:srgbClr val="0063B5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0063B5"/>
                </a:solidFill>
                <a:latin typeface="Tahoma"/>
                <a:cs typeface="Tahoma"/>
              </a:rPr>
              <a:t>phẩm</a:t>
            </a:r>
            <a:endParaRPr sz="1400">
              <a:latin typeface="Tahoma"/>
              <a:cs typeface="Tahoma"/>
            </a:endParaRPr>
          </a:p>
          <a:p>
            <a:pPr marL="12700" marR="5080" algn="just">
              <a:lnSpc>
                <a:spcPct val="150000"/>
              </a:lnSpc>
              <a:spcBef>
                <a:spcPts val="605"/>
              </a:spcBef>
            </a:pPr>
            <a:r>
              <a:rPr sz="1200" spc="30" dirty="0">
                <a:latin typeface="Tahoma"/>
                <a:cs typeface="Tahoma"/>
              </a:rPr>
              <a:t>Kênh </a:t>
            </a:r>
            <a:r>
              <a:rPr sz="1200" spc="45" dirty="0">
                <a:latin typeface="Tahoma"/>
                <a:cs typeface="Tahoma"/>
              </a:rPr>
              <a:t>giao </a:t>
            </a:r>
            <a:r>
              <a:rPr sz="1200" spc="25" dirty="0">
                <a:latin typeface="Tahoma"/>
                <a:cs typeface="Tahoma"/>
              </a:rPr>
              <a:t>tiếp </a:t>
            </a:r>
            <a:r>
              <a:rPr sz="1200" spc="35" dirty="0">
                <a:latin typeface="Tahoma"/>
                <a:cs typeface="Tahoma"/>
              </a:rPr>
              <a:t>giúp </a:t>
            </a:r>
            <a:r>
              <a:rPr sz="1200" spc="45" dirty="0">
                <a:latin typeface="Tahoma"/>
                <a:cs typeface="Tahoma"/>
              </a:rPr>
              <a:t>doanh </a:t>
            </a:r>
            <a:r>
              <a:rPr sz="1200" spc="35" dirty="0">
                <a:latin typeface="Tahoma"/>
                <a:cs typeface="Tahoma"/>
              </a:rPr>
              <a:t>nghiệp </a:t>
            </a:r>
            <a:r>
              <a:rPr sz="1200" spc="40" dirty="0">
                <a:latin typeface="Tahoma"/>
                <a:cs typeface="Tahoma"/>
              </a:rPr>
              <a:t> </a:t>
            </a:r>
            <a:r>
              <a:rPr sz="1200" spc="25" dirty="0">
                <a:latin typeface="Tahoma"/>
                <a:cs typeface="Tahoma"/>
              </a:rPr>
              <a:t>chứng</a:t>
            </a:r>
            <a:r>
              <a:rPr sz="1200" spc="30" dirty="0">
                <a:latin typeface="Tahoma"/>
                <a:cs typeface="Tahoma"/>
              </a:rPr>
              <a:t> minh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chất </a:t>
            </a:r>
            <a:r>
              <a:rPr sz="1200" spc="15" dirty="0">
                <a:latin typeface="Tahoma"/>
                <a:cs typeface="Tahoma"/>
              </a:rPr>
              <a:t>lượng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của </a:t>
            </a:r>
            <a:r>
              <a:rPr sz="1200" spc="60" dirty="0">
                <a:latin typeface="Tahoma"/>
                <a:cs typeface="Tahoma"/>
              </a:rPr>
              <a:t>sản </a:t>
            </a:r>
            <a:r>
              <a:rPr sz="1200" spc="6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phẩm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tương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30" dirty="0">
                <a:latin typeface="Tahoma"/>
                <a:cs typeface="Tahoma"/>
              </a:rPr>
              <a:t>xứng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với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giá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40" dirty="0">
                <a:latin typeface="Tahoma"/>
                <a:cs typeface="Tahoma"/>
              </a:rPr>
              <a:t>thành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bán </a:t>
            </a:r>
            <a:r>
              <a:rPr sz="1200" spc="-360" dirty="0">
                <a:latin typeface="Tahoma"/>
                <a:cs typeface="Tahoma"/>
              </a:rPr>
              <a:t> </a:t>
            </a:r>
            <a:r>
              <a:rPr sz="1200" spc="35" dirty="0">
                <a:latin typeface="Tahoma"/>
                <a:cs typeface="Tahoma"/>
              </a:rPr>
              <a:t>ra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7824" y="2179938"/>
            <a:ext cx="2541905" cy="142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5FAE"/>
                </a:solidFill>
                <a:latin typeface="Tahoma"/>
                <a:cs typeface="Tahoma"/>
              </a:rPr>
              <a:t>Bảo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005FAE"/>
                </a:solidFill>
                <a:latin typeface="Tahoma"/>
                <a:cs typeface="Tahoma"/>
              </a:rPr>
              <a:t>vệ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005FAE"/>
                </a:solidFill>
                <a:latin typeface="Tahoma"/>
                <a:cs typeface="Tahoma"/>
              </a:rPr>
              <a:t>thương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005FAE"/>
                </a:solidFill>
                <a:latin typeface="Tahoma"/>
                <a:cs typeface="Tahoma"/>
              </a:rPr>
              <a:t>hiệu</a:t>
            </a:r>
            <a:endParaRPr sz="1400">
              <a:latin typeface="Tahoma"/>
              <a:cs typeface="Tahoma"/>
            </a:endParaRPr>
          </a:p>
          <a:p>
            <a:pPr marL="12700" marR="5080" algn="just">
              <a:lnSpc>
                <a:spcPct val="150000"/>
              </a:lnSpc>
              <a:spcBef>
                <a:spcPts val="725"/>
              </a:spcBef>
            </a:pPr>
            <a:r>
              <a:rPr sz="1200" spc="40" dirty="0">
                <a:latin typeface="Tahoma"/>
                <a:cs typeface="Tahoma"/>
              </a:rPr>
              <a:t>Giúp </a:t>
            </a:r>
            <a:r>
              <a:rPr sz="1200" spc="15" dirty="0">
                <a:latin typeface="Tahoma"/>
                <a:cs typeface="Tahoma"/>
              </a:rPr>
              <a:t>người tiêu </a:t>
            </a:r>
            <a:r>
              <a:rPr sz="1200" spc="40" dirty="0">
                <a:latin typeface="Tahoma"/>
                <a:cs typeface="Tahoma"/>
              </a:rPr>
              <a:t>dùng </a:t>
            </a:r>
            <a:r>
              <a:rPr sz="1200" spc="50" dirty="0">
                <a:latin typeface="Tahoma"/>
                <a:cs typeface="Tahoma"/>
              </a:rPr>
              <a:t>phân </a:t>
            </a:r>
            <a:r>
              <a:rPr sz="1200" spc="25" dirty="0">
                <a:latin typeface="Tahoma"/>
                <a:cs typeface="Tahoma"/>
              </a:rPr>
              <a:t>biệt </a:t>
            </a:r>
            <a:r>
              <a:rPr sz="1200" spc="15" dirty="0">
                <a:latin typeface="Tahoma"/>
                <a:cs typeface="Tahoma"/>
              </a:rPr>
              <a:t>với </a:t>
            </a:r>
            <a:r>
              <a:rPr sz="1200" spc="-36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hàng </a:t>
            </a:r>
            <a:r>
              <a:rPr sz="1200" spc="15" dirty="0">
                <a:latin typeface="Tahoma"/>
                <a:cs typeface="Tahoma"/>
              </a:rPr>
              <a:t>giả,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hàng </a:t>
            </a:r>
            <a:r>
              <a:rPr sz="1200" spc="25" dirty="0">
                <a:latin typeface="Tahoma"/>
                <a:cs typeface="Tahoma"/>
              </a:rPr>
              <a:t>kém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chất </a:t>
            </a:r>
            <a:r>
              <a:rPr sz="1200" dirty="0">
                <a:latin typeface="Tahoma"/>
                <a:cs typeface="Tahoma"/>
              </a:rPr>
              <a:t>lượng, 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qua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30" dirty="0">
                <a:latin typeface="Tahoma"/>
                <a:cs typeface="Tahoma"/>
              </a:rPr>
              <a:t>đó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bảo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25" dirty="0">
                <a:latin typeface="Tahoma"/>
                <a:cs typeface="Tahoma"/>
              </a:rPr>
              <a:t>vệ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thương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hiệu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của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sản </a:t>
            </a:r>
            <a:r>
              <a:rPr sz="1200" spc="-36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phẩm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333187" y="1278674"/>
            <a:ext cx="643255" cy="643255"/>
            <a:chOff x="6333187" y="1278674"/>
            <a:chExt cx="643255" cy="643255"/>
          </a:xfrm>
        </p:grpSpPr>
        <p:sp>
          <p:nvSpPr>
            <p:cNvPr id="14" name="object 14"/>
            <p:cNvSpPr/>
            <p:nvPr/>
          </p:nvSpPr>
          <p:spPr>
            <a:xfrm>
              <a:off x="6333187" y="1278674"/>
              <a:ext cx="643255" cy="643255"/>
            </a:xfrm>
            <a:custGeom>
              <a:avLst/>
              <a:gdLst/>
              <a:ahLst/>
              <a:cxnLst/>
              <a:rect l="l" t="t" r="r" b="b"/>
              <a:pathLst>
                <a:path w="643254" h="643255">
                  <a:moveTo>
                    <a:pt x="321599" y="643199"/>
                  </a:moveTo>
                  <a:lnTo>
                    <a:pt x="274076" y="639713"/>
                  </a:lnTo>
                  <a:lnTo>
                    <a:pt x="228717" y="629583"/>
                  </a:lnTo>
                  <a:lnTo>
                    <a:pt x="186021" y="613309"/>
                  </a:lnTo>
                  <a:lnTo>
                    <a:pt x="146485" y="591388"/>
                  </a:lnTo>
                  <a:lnTo>
                    <a:pt x="110606" y="564316"/>
                  </a:lnTo>
                  <a:lnTo>
                    <a:pt x="78882" y="532593"/>
                  </a:lnTo>
                  <a:lnTo>
                    <a:pt x="51811" y="496714"/>
                  </a:lnTo>
                  <a:lnTo>
                    <a:pt x="29890" y="457178"/>
                  </a:lnTo>
                  <a:lnTo>
                    <a:pt x="13616" y="414482"/>
                  </a:lnTo>
                  <a:lnTo>
                    <a:pt x="3486" y="369123"/>
                  </a:lnTo>
                  <a:lnTo>
                    <a:pt x="0" y="321599"/>
                  </a:lnTo>
                  <a:lnTo>
                    <a:pt x="3486" y="274076"/>
                  </a:lnTo>
                  <a:lnTo>
                    <a:pt x="13616" y="228717"/>
                  </a:lnTo>
                  <a:lnTo>
                    <a:pt x="29890" y="186021"/>
                  </a:lnTo>
                  <a:lnTo>
                    <a:pt x="51811" y="146485"/>
                  </a:lnTo>
                  <a:lnTo>
                    <a:pt x="78882" y="110606"/>
                  </a:lnTo>
                  <a:lnTo>
                    <a:pt x="110606" y="78883"/>
                  </a:lnTo>
                  <a:lnTo>
                    <a:pt x="146485" y="51811"/>
                  </a:lnTo>
                  <a:lnTo>
                    <a:pt x="186021" y="29890"/>
                  </a:lnTo>
                  <a:lnTo>
                    <a:pt x="228717" y="13616"/>
                  </a:lnTo>
                  <a:lnTo>
                    <a:pt x="274076" y="3486"/>
                  </a:lnTo>
                  <a:lnTo>
                    <a:pt x="321599" y="0"/>
                  </a:lnTo>
                  <a:lnTo>
                    <a:pt x="372213" y="4006"/>
                  </a:lnTo>
                  <a:lnTo>
                    <a:pt x="421123" y="15786"/>
                  </a:lnTo>
                  <a:lnTo>
                    <a:pt x="467468" y="34983"/>
                  </a:lnTo>
                  <a:lnTo>
                    <a:pt x="510383" y="61238"/>
                  </a:lnTo>
                  <a:lnTo>
                    <a:pt x="549005" y="94194"/>
                  </a:lnTo>
                  <a:lnTo>
                    <a:pt x="581961" y="132816"/>
                  </a:lnTo>
                  <a:lnTo>
                    <a:pt x="608216" y="175731"/>
                  </a:lnTo>
                  <a:lnTo>
                    <a:pt x="627413" y="222076"/>
                  </a:lnTo>
                  <a:lnTo>
                    <a:pt x="639193" y="270986"/>
                  </a:lnTo>
                  <a:lnTo>
                    <a:pt x="643199" y="321599"/>
                  </a:lnTo>
                  <a:lnTo>
                    <a:pt x="639713" y="369123"/>
                  </a:lnTo>
                  <a:lnTo>
                    <a:pt x="629583" y="414482"/>
                  </a:lnTo>
                  <a:lnTo>
                    <a:pt x="613309" y="457178"/>
                  </a:lnTo>
                  <a:lnTo>
                    <a:pt x="591388" y="496714"/>
                  </a:lnTo>
                  <a:lnTo>
                    <a:pt x="564317" y="532593"/>
                  </a:lnTo>
                  <a:lnTo>
                    <a:pt x="532593" y="564316"/>
                  </a:lnTo>
                  <a:lnTo>
                    <a:pt x="496714" y="591388"/>
                  </a:lnTo>
                  <a:lnTo>
                    <a:pt x="457178" y="613309"/>
                  </a:lnTo>
                  <a:lnTo>
                    <a:pt x="414482" y="629583"/>
                  </a:lnTo>
                  <a:lnTo>
                    <a:pt x="369123" y="639713"/>
                  </a:lnTo>
                  <a:lnTo>
                    <a:pt x="321599" y="643199"/>
                  </a:lnTo>
                  <a:close/>
                </a:path>
              </a:pathLst>
            </a:custGeom>
            <a:solidFill>
              <a:srgbClr val="FCE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2402" y="1346116"/>
              <a:ext cx="613043" cy="53811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67325" y="2187587"/>
            <a:ext cx="2541270" cy="1413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solidFill>
                  <a:srgbClr val="005FAE"/>
                </a:solidFill>
                <a:latin typeface="Tahoma"/>
                <a:cs typeface="Tahoma"/>
              </a:rPr>
              <a:t>X</a:t>
            </a:r>
            <a:r>
              <a:rPr sz="1400" b="1" spc="-5" dirty="0">
                <a:solidFill>
                  <a:srgbClr val="005FAE"/>
                </a:solidFill>
                <a:latin typeface="Tahoma"/>
                <a:cs typeface="Tahoma"/>
              </a:rPr>
              <a:t>ác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005FAE"/>
                </a:solidFill>
                <a:latin typeface="Tahoma"/>
                <a:cs typeface="Tahoma"/>
              </a:rPr>
              <a:t>thực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15" dirty="0">
                <a:solidFill>
                  <a:srgbClr val="005FAE"/>
                </a:solidFill>
                <a:latin typeface="Tahoma"/>
                <a:cs typeface="Tahoma"/>
              </a:rPr>
              <a:t>bằng</a:t>
            </a:r>
            <a:r>
              <a:rPr sz="1400" b="1" spc="-30" dirty="0">
                <a:solidFill>
                  <a:srgbClr val="005FAE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005FAE"/>
                </a:solidFill>
                <a:latin typeface="Tahoma"/>
                <a:cs typeface="Tahoma"/>
              </a:rPr>
              <a:t>Bloc</a:t>
            </a:r>
            <a:r>
              <a:rPr sz="1400" b="1" spc="-55" dirty="0">
                <a:solidFill>
                  <a:srgbClr val="005FAE"/>
                </a:solidFill>
                <a:latin typeface="Tahoma"/>
                <a:cs typeface="Tahoma"/>
              </a:rPr>
              <a:t>k</a:t>
            </a:r>
            <a:r>
              <a:rPr sz="1400" b="1" spc="-35" dirty="0">
                <a:solidFill>
                  <a:srgbClr val="005FAE"/>
                </a:solidFill>
                <a:latin typeface="Tahoma"/>
                <a:cs typeface="Tahoma"/>
              </a:rPr>
              <a:t>chain</a:t>
            </a:r>
            <a:endParaRPr sz="1400">
              <a:latin typeface="Tahoma"/>
              <a:cs typeface="Tahoma"/>
            </a:endParaRPr>
          </a:p>
          <a:p>
            <a:pPr marL="12700" marR="5080" algn="just">
              <a:lnSpc>
                <a:spcPct val="150000"/>
              </a:lnSpc>
              <a:spcBef>
                <a:spcPts val="605"/>
              </a:spcBef>
            </a:pPr>
            <a:r>
              <a:rPr sz="1200" spc="50" dirty="0">
                <a:latin typeface="Tahoma"/>
                <a:cs typeface="Tahoma"/>
              </a:rPr>
              <a:t>Công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35" dirty="0">
                <a:latin typeface="Tahoma"/>
                <a:cs typeface="Tahoma"/>
              </a:rPr>
              <a:t>nghệ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40" dirty="0">
                <a:latin typeface="Tahoma"/>
                <a:cs typeface="Tahoma"/>
              </a:rPr>
              <a:t>Blockchain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4.0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55" dirty="0">
                <a:latin typeface="Tahoma"/>
                <a:cs typeface="Tahoma"/>
              </a:rPr>
              <a:t>đảm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60" dirty="0">
                <a:latin typeface="Tahoma"/>
                <a:cs typeface="Tahoma"/>
              </a:rPr>
              <a:t>bảo </a:t>
            </a:r>
            <a:r>
              <a:rPr sz="1200" spc="-365" dirty="0">
                <a:latin typeface="Tahoma"/>
                <a:cs typeface="Tahoma"/>
              </a:rPr>
              <a:t> </a:t>
            </a:r>
            <a:r>
              <a:rPr sz="1200" spc="35" dirty="0">
                <a:latin typeface="Tahoma"/>
                <a:cs typeface="Tahoma"/>
              </a:rPr>
              <a:t>thông </a:t>
            </a:r>
            <a:r>
              <a:rPr sz="1200" spc="20" dirty="0">
                <a:latin typeface="Tahoma"/>
                <a:cs typeface="Tahoma"/>
              </a:rPr>
              <a:t>tin khi </a:t>
            </a:r>
            <a:r>
              <a:rPr sz="1200" spc="25" dirty="0">
                <a:latin typeface="Tahoma"/>
                <a:cs typeface="Tahoma"/>
              </a:rPr>
              <a:t>quét tem </a:t>
            </a:r>
            <a:r>
              <a:rPr sz="1200" spc="35" dirty="0">
                <a:latin typeface="Tahoma"/>
                <a:cs typeface="Tahoma"/>
              </a:rPr>
              <a:t>không </a:t>
            </a:r>
            <a:r>
              <a:rPr sz="1200" spc="20" dirty="0">
                <a:latin typeface="Tahoma"/>
                <a:cs typeface="Tahoma"/>
              </a:rPr>
              <a:t>thể 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45" dirty="0">
                <a:latin typeface="Tahoma"/>
                <a:cs typeface="Tahoma"/>
              </a:rPr>
              <a:t>làm </a:t>
            </a:r>
            <a:r>
              <a:rPr sz="1200" spc="15" dirty="0">
                <a:latin typeface="Tahoma"/>
                <a:cs typeface="Tahoma"/>
              </a:rPr>
              <a:t>giả, kể </a:t>
            </a:r>
            <a:r>
              <a:rPr sz="1200" spc="65" dirty="0">
                <a:latin typeface="Tahoma"/>
                <a:cs typeface="Tahoma"/>
              </a:rPr>
              <a:t>cả </a:t>
            </a:r>
            <a:r>
              <a:rPr sz="1200" spc="50" dirty="0">
                <a:latin typeface="Tahoma"/>
                <a:cs typeface="Tahoma"/>
              </a:rPr>
              <a:t>nhà </a:t>
            </a:r>
            <a:r>
              <a:rPr sz="1200" spc="35" dirty="0">
                <a:latin typeface="Tahoma"/>
                <a:cs typeface="Tahoma"/>
              </a:rPr>
              <a:t>cung </a:t>
            </a:r>
            <a:r>
              <a:rPr sz="1200" spc="60" dirty="0">
                <a:latin typeface="Tahoma"/>
                <a:cs typeface="Tahoma"/>
              </a:rPr>
              <a:t>cấp </a:t>
            </a:r>
            <a:r>
              <a:rPr sz="1200" spc="50" dirty="0">
                <a:latin typeface="Tahoma"/>
                <a:cs typeface="Tahoma"/>
              </a:rPr>
              <a:t>phần </a:t>
            </a:r>
            <a:r>
              <a:rPr sz="1200" spc="55" dirty="0">
                <a:latin typeface="Tahoma"/>
                <a:cs typeface="Tahoma"/>
              </a:rPr>
              <a:t> </a:t>
            </a:r>
            <a:r>
              <a:rPr sz="1200" spc="35" dirty="0">
                <a:latin typeface="Tahoma"/>
                <a:cs typeface="Tahoma"/>
              </a:rPr>
              <a:t>mềm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86840" y="1375415"/>
            <a:ext cx="633478" cy="44956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90233" y="3726010"/>
            <a:ext cx="8148320" cy="6997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39420" marR="43180" indent="-389255">
              <a:lnSpc>
                <a:spcPts val="2550"/>
              </a:lnSpc>
              <a:spcBef>
                <a:spcPts val="360"/>
              </a:spcBef>
            </a:pPr>
            <a:r>
              <a:rPr sz="3450" b="1" i="1" spc="-494" baseline="-15700" dirty="0">
                <a:solidFill>
                  <a:srgbClr val="0063B5"/>
                </a:solidFill>
                <a:latin typeface="Verdana"/>
                <a:cs typeface="Verdana"/>
              </a:rPr>
              <a:t>“</a:t>
            </a:r>
            <a:r>
              <a:rPr sz="3450" b="1" i="1" spc="-112" baseline="-15700" dirty="0">
                <a:solidFill>
                  <a:srgbClr val="0063B5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latin typeface="Verdana"/>
                <a:cs typeface="Verdana"/>
              </a:rPr>
              <a:t>Công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60" dirty="0">
                <a:latin typeface="Verdana"/>
                <a:cs typeface="Verdana"/>
              </a:rPr>
              <a:t>nghệ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50" dirty="0">
                <a:latin typeface="Verdana"/>
                <a:cs typeface="Verdana"/>
              </a:rPr>
              <a:t>Blockchain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50" dirty="0">
                <a:latin typeface="Verdana"/>
                <a:cs typeface="Verdana"/>
              </a:rPr>
              <a:t>giúp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30" dirty="0">
                <a:latin typeface="Verdana"/>
                <a:cs typeface="Verdana"/>
              </a:rPr>
              <a:t>bảo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85" dirty="0">
                <a:latin typeface="Verdana"/>
                <a:cs typeface="Verdana"/>
              </a:rPr>
              <a:t>vệ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55" dirty="0">
                <a:latin typeface="Verdana"/>
                <a:cs typeface="Verdana"/>
              </a:rPr>
              <a:t>thông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60" dirty="0">
                <a:latin typeface="Verdana"/>
                <a:cs typeface="Verdana"/>
              </a:rPr>
              <a:t>tin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40" dirty="0">
                <a:latin typeface="Verdana"/>
                <a:cs typeface="Verdana"/>
              </a:rPr>
              <a:t>của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90" dirty="0">
                <a:latin typeface="Verdana"/>
                <a:cs typeface="Verdana"/>
              </a:rPr>
              <a:t>tem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80" dirty="0">
                <a:latin typeface="Verdana"/>
                <a:cs typeface="Verdana"/>
              </a:rPr>
              <a:t>truy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80" dirty="0">
                <a:latin typeface="Verdana"/>
                <a:cs typeface="Verdana"/>
              </a:rPr>
              <a:t>xuất,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75" dirty="0">
                <a:latin typeface="Verdana"/>
                <a:cs typeface="Verdana"/>
              </a:rPr>
              <a:t>khiến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55" dirty="0">
                <a:latin typeface="Verdana"/>
                <a:cs typeface="Verdana"/>
              </a:rPr>
              <a:t>cho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55" dirty="0">
                <a:latin typeface="Verdana"/>
                <a:cs typeface="Verdana"/>
              </a:rPr>
              <a:t>thông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60" dirty="0">
                <a:latin typeface="Verdana"/>
                <a:cs typeface="Verdana"/>
              </a:rPr>
              <a:t>tin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75" dirty="0">
                <a:latin typeface="Verdana"/>
                <a:cs typeface="Verdana"/>
              </a:rPr>
              <a:t>trở</a:t>
            </a:r>
            <a:r>
              <a:rPr sz="1400" i="1" spc="-125" dirty="0">
                <a:latin typeface="Verdana"/>
                <a:cs typeface="Verdana"/>
              </a:rPr>
              <a:t> </a:t>
            </a:r>
            <a:r>
              <a:rPr sz="1400" i="1" spc="-70" dirty="0">
                <a:latin typeface="Verdana"/>
                <a:cs typeface="Verdana"/>
              </a:rPr>
              <a:t>nên</a:t>
            </a:r>
            <a:r>
              <a:rPr sz="1400" i="1" spc="-130" dirty="0">
                <a:latin typeface="Verdana"/>
                <a:cs typeface="Verdana"/>
              </a:rPr>
              <a:t> </a:t>
            </a:r>
            <a:r>
              <a:rPr sz="1400" i="1" spc="-80" dirty="0">
                <a:latin typeface="Verdana"/>
                <a:cs typeface="Verdana"/>
              </a:rPr>
              <a:t>minh </a:t>
            </a:r>
            <a:r>
              <a:rPr sz="1400" i="1" spc="-475" dirty="0">
                <a:latin typeface="Verdana"/>
                <a:cs typeface="Verdana"/>
              </a:rPr>
              <a:t> </a:t>
            </a:r>
            <a:r>
              <a:rPr sz="2100" i="1" spc="-97" baseline="1984" dirty="0">
                <a:latin typeface="Verdana"/>
                <a:cs typeface="Verdana"/>
              </a:rPr>
              <a:t>bạch,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67" baseline="1984" dirty="0">
                <a:latin typeface="Verdana"/>
                <a:cs typeface="Verdana"/>
              </a:rPr>
              <a:t>có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97" baseline="1984" dirty="0">
                <a:latin typeface="Verdana"/>
                <a:cs typeface="Verdana"/>
              </a:rPr>
              <a:t>tính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82" baseline="1984" dirty="0">
                <a:latin typeface="Verdana"/>
                <a:cs typeface="Verdana"/>
              </a:rPr>
              <a:t>trách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120" baseline="1984" dirty="0">
                <a:latin typeface="Verdana"/>
                <a:cs typeface="Verdana"/>
              </a:rPr>
              <a:t>nhiệm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75" baseline="1984" dirty="0">
                <a:latin typeface="Verdana"/>
                <a:cs typeface="Verdana"/>
              </a:rPr>
              <a:t>và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67" baseline="1984" dirty="0">
                <a:latin typeface="Verdana"/>
                <a:cs typeface="Verdana"/>
              </a:rPr>
              <a:t>phát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97" baseline="1984" dirty="0">
                <a:latin typeface="Verdana"/>
                <a:cs typeface="Verdana"/>
              </a:rPr>
              <a:t>hiện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82" baseline="1984" dirty="0">
                <a:latin typeface="Verdana"/>
                <a:cs typeface="Verdana"/>
              </a:rPr>
              <a:t>nhanh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75" baseline="1984" dirty="0">
                <a:latin typeface="Verdana"/>
                <a:cs typeface="Verdana"/>
              </a:rPr>
              <a:t>chóng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37" baseline="1984" dirty="0">
                <a:latin typeface="Verdana"/>
                <a:cs typeface="Verdana"/>
              </a:rPr>
              <a:t>các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82" baseline="1984" dirty="0">
                <a:latin typeface="Verdana"/>
                <a:cs typeface="Verdana"/>
              </a:rPr>
              <a:t>thông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89" baseline="1984" dirty="0">
                <a:latin typeface="Verdana"/>
                <a:cs typeface="Verdana"/>
              </a:rPr>
              <a:t>tin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44" baseline="1984" dirty="0">
                <a:latin typeface="Verdana"/>
                <a:cs typeface="Verdana"/>
              </a:rPr>
              <a:t>giả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150" baseline="1984" dirty="0">
                <a:latin typeface="Verdana"/>
                <a:cs typeface="Verdana"/>
              </a:rPr>
              <a:t>mạo,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97" baseline="1984" dirty="0">
                <a:latin typeface="Verdana"/>
                <a:cs typeface="Verdana"/>
              </a:rPr>
              <a:t>không</a:t>
            </a:r>
            <a:r>
              <a:rPr sz="2100" i="1" spc="-187" baseline="1984" dirty="0">
                <a:latin typeface="Verdana"/>
                <a:cs typeface="Verdana"/>
              </a:rPr>
              <a:t> </a:t>
            </a:r>
            <a:r>
              <a:rPr sz="2100" i="1" spc="-89" baseline="1984" dirty="0">
                <a:latin typeface="Verdana"/>
                <a:cs typeface="Verdana"/>
              </a:rPr>
              <a:t>chính</a:t>
            </a:r>
            <a:r>
              <a:rPr sz="2100" i="1" spc="-195" baseline="1984" dirty="0">
                <a:latin typeface="Verdana"/>
                <a:cs typeface="Verdana"/>
              </a:rPr>
              <a:t> </a:t>
            </a:r>
            <a:r>
              <a:rPr sz="2100" i="1" spc="-67" baseline="1984" dirty="0">
                <a:latin typeface="Verdana"/>
                <a:cs typeface="Verdana"/>
              </a:rPr>
              <a:t>xác</a:t>
            </a:r>
            <a:r>
              <a:rPr sz="2100" i="1" spc="-397" baseline="1984" dirty="0">
                <a:latin typeface="Verdana"/>
                <a:cs typeface="Verdana"/>
              </a:rPr>
              <a:t> </a:t>
            </a:r>
            <a:r>
              <a:rPr sz="2300" b="1" i="1" spc="-330" dirty="0">
                <a:solidFill>
                  <a:srgbClr val="0063B5"/>
                </a:solidFill>
                <a:latin typeface="Verdana"/>
                <a:cs typeface="Verdana"/>
              </a:rPr>
              <a:t>”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D9BE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3172</Words>
  <Application>Microsoft Office PowerPoint</Application>
  <PresentationFormat>On-screen Show (16:9)</PresentationFormat>
  <Paragraphs>416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MT</vt:lpstr>
      <vt:lpstr>Calibri</vt:lpstr>
      <vt:lpstr>Roboto</vt:lpstr>
      <vt:lpstr>Tahoma</vt:lpstr>
      <vt:lpstr>Times New Roman</vt:lpstr>
      <vt:lpstr>Verdana</vt:lpstr>
      <vt:lpstr>Office Theme</vt:lpstr>
      <vt:lpstr>HỆ THỐNG TRUY XUẤT NGUỒN GỐC SẢN PHẨM  mTRACE</vt:lpstr>
      <vt:lpstr>PowerPoint Presentation</vt:lpstr>
      <vt:lpstr>Nhu cầu của người tiêu dùng về minh bạch thông tin</vt:lpstr>
      <vt:lpstr>Nhu cầu gia tăng giá trị &amp; Bảo vệ thương hiệu sản phẩm</vt:lpstr>
      <vt:lpstr>Yêu cầu TXNG để tham gia các FTAs được miễn thuế xuất khẩu</vt:lpstr>
      <vt:lpstr>Yêu cầu Pháp Lý  Trong Nước về  TXNG &amp; Ứng dụng Nông  nghiệp Công  Nghệ Cao</vt:lpstr>
      <vt:lpstr>PowerPoint Presentation</vt:lpstr>
      <vt:lpstr>mTrace</vt:lpstr>
      <vt:lpstr>Tại sao truy xuất nguồn gốc với mTrace?</vt:lpstr>
      <vt:lpstr>Chứng nhận và Giải thưởng uy tín</vt:lpstr>
      <vt:lpstr>Sản phẩm và các dự án truy xuất Blockchain đã thực hiện</vt:lpstr>
      <vt:lpstr>Các đối tác chiến lược</vt:lpstr>
      <vt:lpstr>Đặc điểm nổi bật của mTrace</vt:lpstr>
      <vt:lpstr>Nền tảng Blockchain  hỗ trợ Truy xuất  theo chuỗi giá trị</vt:lpstr>
      <vt:lpstr>Triển khai nhanh chóng trong vòng 04 bước</vt:lpstr>
      <vt:lpstr>Đa dạng gói dịch vụ phù hợp với nhiều quy mô doanh nghiệp</vt:lpstr>
      <vt:lpstr>CHỨC NĂNG CỦA PHẦN MỀM</vt:lpstr>
      <vt:lpstr>Quy trình quản lý chuỗi giá trị &amp; TXNG với Công nghệ Blockchain</vt:lpstr>
      <vt:lpstr>Khi quét mã QR, người tiêu dùng  truy xuất được thông tin gì?</vt:lpstr>
      <vt:lpstr>Các phân hệ phần mềm của giải pháp</vt:lpstr>
      <vt:lpstr>I. CỔNG TRUY XUẤT NGUỒN GỐC SẢN PHẨM</vt:lpstr>
      <vt:lpstr>I. CỔNG TRUY XUẤT NGUỒN GỐC SẢN PHẨM Đường dẫn: https://mtrace.vn</vt:lpstr>
      <vt:lpstr>I. CỔNG TRUY XUẤT NGUỒN GỐC SẢN PHẨM</vt:lpstr>
      <vt:lpstr>II. ỨNG DỤNG QUẢN LÝ</vt:lpstr>
      <vt:lpstr>1. Báo cáo thống kê</vt:lpstr>
      <vt:lpstr>2. Quản lý Loại sản phẩm/Mặt hàng</vt:lpstr>
      <vt:lpstr>3. Quản lý Vùng sản xuất/Vùng trồng</vt:lpstr>
      <vt:lpstr>4. Quản lý nhân viên nội bộ</vt:lpstr>
      <vt:lpstr>5. Quản lý quy trình sản xuất</vt:lpstr>
      <vt:lpstr>6. Quản lý khách mua hàng &amp; Đối tác phân phối</vt:lpstr>
      <vt:lpstr>7. Lập lịch và nhắc lịch sản xuất</vt:lpstr>
      <vt:lpstr>8. Quản lý tem và mã QR truy xuất</vt:lpstr>
      <vt:lpstr>9. Quản lý thông báo nội bộ cơ sở</vt:lpstr>
      <vt:lpstr>10. Đa ngôn ngữ</vt:lpstr>
      <vt:lpstr>III. ỨNG DỤNG ĐIỆN THOẠI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VBC_mTrace_Sale Deck_112022</dc:title>
  <cp:lastModifiedBy>Admin</cp:lastModifiedBy>
  <cp:revision>3</cp:revision>
  <dcterms:created xsi:type="dcterms:W3CDTF">2023-02-28T02:33:22Z</dcterms:created>
  <dcterms:modified xsi:type="dcterms:W3CDTF">2023-02-28T02:44:03Z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